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61" r:id="rId3"/>
    <p:sldId id="257" r:id="rId4"/>
    <p:sldId id="256" r:id="rId5"/>
    <p:sldId id="269" r:id="rId6"/>
    <p:sldId id="270" r:id="rId7"/>
    <p:sldId id="272" r:id="rId8"/>
    <p:sldId id="263" r:id="rId9"/>
    <p:sldId id="273" r:id="rId10"/>
    <p:sldId id="265" r:id="rId11"/>
    <p:sldId id="274" r:id="rId12"/>
    <p:sldId id="275" r:id="rId13"/>
    <p:sldId id="276" r:id="rId14"/>
    <p:sldId id="277" r:id="rId15"/>
    <p:sldId id="278" r:id="rId16"/>
    <p:sldId id="279" r:id="rId17"/>
    <p:sldId id="294" r:id="rId18"/>
    <p:sldId id="295" r:id="rId19"/>
    <p:sldId id="296" r:id="rId20"/>
    <p:sldId id="267" r:id="rId21"/>
    <p:sldId id="297" r:id="rId22"/>
    <p:sldId id="289" r:id="rId23"/>
    <p:sldId id="290" r:id="rId24"/>
    <p:sldId id="291" r:id="rId25"/>
    <p:sldId id="292" r:id="rId26"/>
    <p:sldId id="293" r:id="rId27"/>
    <p:sldId id="259" r:id="rId28"/>
    <p:sldId id="260" r:id="rId29"/>
    <p:sldId id="266" r:id="rId30"/>
    <p:sldId id="264" r:id="rId3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112" d="100"/>
          <a:sy n="112"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Plot od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Sheet1!$A$1:$A$25</c:f>
              <c:numCache>
                <c:formatCode>General</c:formatCode>
                <c:ptCount val="25"/>
                <c:pt idx="0">
                  <c:v>14</c:v>
                </c:pt>
                <c:pt idx="1">
                  <c:v>13</c:v>
                </c:pt>
                <c:pt idx="2">
                  <c:v>11</c:v>
                </c:pt>
                <c:pt idx="3">
                  <c:v>9</c:v>
                </c:pt>
                <c:pt idx="4">
                  <c:v>10</c:v>
                </c:pt>
                <c:pt idx="5">
                  <c:v>12</c:v>
                </c:pt>
                <c:pt idx="6">
                  <c:v>17</c:v>
                </c:pt>
                <c:pt idx="7">
                  <c:v>20</c:v>
                </c:pt>
                <c:pt idx="8">
                  <c:v>19</c:v>
                </c:pt>
                <c:pt idx="9">
                  <c:v>21</c:v>
                </c:pt>
                <c:pt idx="10">
                  <c:v>21</c:v>
                </c:pt>
                <c:pt idx="11">
                  <c:v>21</c:v>
                </c:pt>
                <c:pt idx="12">
                  <c:v>21</c:v>
                </c:pt>
                <c:pt idx="13">
                  <c:v>17</c:v>
                </c:pt>
                <c:pt idx="14">
                  <c:v>15</c:v>
                </c:pt>
                <c:pt idx="15">
                  <c:v>17</c:v>
                </c:pt>
                <c:pt idx="16">
                  <c:v>18</c:v>
                </c:pt>
                <c:pt idx="17">
                  <c:v>18</c:v>
                </c:pt>
                <c:pt idx="18">
                  <c:v>18</c:v>
                </c:pt>
                <c:pt idx="19">
                  <c:v>16</c:v>
                </c:pt>
                <c:pt idx="20">
                  <c:v>16</c:v>
                </c:pt>
                <c:pt idx="21">
                  <c:v>17</c:v>
                </c:pt>
                <c:pt idx="22">
                  <c:v>17</c:v>
                </c:pt>
                <c:pt idx="23">
                  <c:v>17</c:v>
                </c:pt>
                <c:pt idx="24">
                  <c:v>17</c:v>
                </c:pt>
              </c:numCache>
            </c:numRef>
          </c:yVal>
          <c:smooth val="1"/>
          <c:extLst>
            <c:ext xmlns:c16="http://schemas.microsoft.com/office/drawing/2014/chart" uri="{C3380CC4-5D6E-409C-BE32-E72D297353CC}">
              <c16:uniqueId val="{00000000-58DE-4AE7-A8A6-6A3FB3FCA2F8}"/>
            </c:ext>
          </c:extLst>
        </c:ser>
        <c:dLbls>
          <c:showLegendKey val="0"/>
          <c:showVal val="0"/>
          <c:showCatName val="0"/>
          <c:showSerName val="0"/>
          <c:showPercent val="0"/>
          <c:showBubbleSize val="0"/>
        </c:dLbls>
        <c:axId val="510223560"/>
        <c:axId val="510225000"/>
      </c:scatterChart>
      <c:valAx>
        <c:axId val="510223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225000"/>
        <c:crosses val="autoZero"/>
        <c:crossBetween val="midCat"/>
      </c:valAx>
      <c:valAx>
        <c:axId val="51022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2235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77BFBBC1-C01D-4657-B74A-232A41BD418D}" type="datetimeFigureOut">
              <a:rPr lang="en-US" smtClean="0"/>
              <a:t>10/14/2024</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1B5057BA-9EFE-403E-BA38-1C341E3446BE}" type="slidenum">
              <a:rPr lang="en-US" smtClean="0"/>
              <a:t>‹#›</a:t>
            </a:fld>
            <a:endParaRPr lang="en-US"/>
          </a:p>
        </p:txBody>
      </p:sp>
    </p:spTree>
    <p:extLst>
      <p:ext uri="{BB962C8B-B14F-4D97-AF65-F5344CB8AC3E}">
        <p14:creationId xmlns:p14="http://schemas.microsoft.com/office/powerpoint/2010/main" val="389133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14ED-D7FA-3891-8A29-355B9BA1B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422A5-D3DB-9E7D-D792-BF0ADF6C5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8DB85-A414-51AF-0592-A8A09237D258}"/>
              </a:ext>
            </a:extLst>
          </p:cNvPr>
          <p:cNvSpPr>
            <a:spLocks noGrp="1"/>
          </p:cNvSpPr>
          <p:nvPr>
            <p:ph type="dt" sz="half" idx="10"/>
          </p:nvPr>
        </p:nvSpPr>
        <p:spPr/>
        <p:txBody>
          <a:bodyPr/>
          <a:lstStyle/>
          <a:p>
            <a:fld id="{7D63DFA5-4E5D-4214-98AC-2EA4856A2742}" type="datetimeFigureOut">
              <a:rPr lang="en-US" smtClean="0"/>
              <a:t>10/14/2024</a:t>
            </a:fld>
            <a:endParaRPr lang="en-US"/>
          </a:p>
        </p:txBody>
      </p:sp>
      <p:sp>
        <p:nvSpPr>
          <p:cNvPr id="5" name="Footer Placeholder 4">
            <a:extLst>
              <a:ext uri="{FF2B5EF4-FFF2-40B4-BE49-F238E27FC236}">
                <a16:creationId xmlns:a16="http://schemas.microsoft.com/office/drawing/2014/main" id="{5913B15B-ACB6-959D-7414-50A9BF1B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B510-D8A3-B745-0F52-E6F136BBEEB2}"/>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183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3889-80F0-AE91-ECD9-18B273D90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CD93C-A236-7210-58A2-BB9DDC2F0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1156-50EE-777E-75BB-C9F6DD7749F1}"/>
              </a:ext>
            </a:extLst>
          </p:cNvPr>
          <p:cNvSpPr>
            <a:spLocks noGrp="1"/>
          </p:cNvSpPr>
          <p:nvPr>
            <p:ph type="dt" sz="half" idx="10"/>
          </p:nvPr>
        </p:nvSpPr>
        <p:spPr/>
        <p:txBody>
          <a:bodyPr/>
          <a:lstStyle/>
          <a:p>
            <a:fld id="{7D63DFA5-4E5D-4214-98AC-2EA4856A2742}" type="datetimeFigureOut">
              <a:rPr lang="en-US" smtClean="0"/>
              <a:t>10/14/2024</a:t>
            </a:fld>
            <a:endParaRPr lang="en-US"/>
          </a:p>
        </p:txBody>
      </p:sp>
      <p:sp>
        <p:nvSpPr>
          <p:cNvPr id="5" name="Footer Placeholder 4">
            <a:extLst>
              <a:ext uri="{FF2B5EF4-FFF2-40B4-BE49-F238E27FC236}">
                <a16:creationId xmlns:a16="http://schemas.microsoft.com/office/drawing/2014/main" id="{D3D4315E-F10D-006E-BF8A-10DB9EEBF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351D-7407-FE08-7D52-92345E377B9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623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FA96A-4CCA-8C54-C20A-F011CCDEC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63F90-4BD8-AF48-F216-F6A135D5E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24BE-BA84-97B9-F09B-D9477F5B2B0C}"/>
              </a:ext>
            </a:extLst>
          </p:cNvPr>
          <p:cNvSpPr>
            <a:spLocks noGrp="1"/>
          </p:cNvSpPr>
          <p:nvPr>
            <p:ph type="dt" sz="half" idx="10"/>
          </p:nvPr>
        </p:nvSpPr>
        <p:spPr/>
        <p:txBody>
          <a:bodyPr/>
          <a:lstStyle/>
          <a:p>
            <a:fld id="{7D63DFA5-4E5D-4214-98AC-2EA4856A2742}" type="datetimeFigureOut">
              <a:rPr lang="en-US" smtClean="0"/>
              <a:t>10/14/2024</a:t>
            </a:fld>
            <a:endParaRPr lang="en-US"/>
          </a:p>
        </p:txBody>
      </p:sp>
      <p:sp>
        <p:nvSpPr>
          <p:cNvPr id="5" name="Footer Placeholder 4">
            <a:extLst>
              <a:ext uri="{FF2B5EF4-FFF2-40B4-BE49-F238E27FC236}">
                <a16:creationId xmlns:a16="http://schemas.microsoft.com/office/drawing/2014/main" id="{C429BA1B-D69A-94E1-C236-2F5DA2C0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53BB7-70A9-5E03-250E-53F9B177BA76}"/>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6272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10/14/2024</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877994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10/14/2024</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800731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10/14/2024</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372651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10/14/2024</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3078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10/14/2024</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582714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10/14/2024</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015528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10/14/2024</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851602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10/14/2024</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16561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C0F9-6173-0048-BAC2-521587C21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C912-213F-E026-E9C7-9AA1B9278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245B-A547-59AF-4FDD-361F824788AB}"/>
              </a:ext>
            </a:extLst>
          </p:cNvPr>
          <p:cNvSpPr>
            <a:spLocks noGrp="1"/>
          </p:cNvSpPr>
          <p:nvPr>
            <p:ph type="dt" sz="half" idx="10"/>
          </p:nvPr>
        </p:nvSpPr>
        <p:spPr/>
        <p:txBody>
          <a:bodyPr/>
          <a:lstStyle/>
          <a:p>
            <a:fld id="{7D63DFA5-4E5D-4214-98AC-2EA4856A2742}" type="datetimeFigureOut">
              <a:rPr lang="en-US" smtClean="0"/>
              <a:t>10/14/2024</a:t>
            </a:fld>
            <a:endParaRPr lang="en-US"/>
          </a:p>
        </p:txBody>
      </p:sp>
      <p:sp>
        <p:nvSpPr>
          <p:cNvPr id="5" name="Footer Placeholder 4">
            <a:extLst>
              <a:ext uri="{FF2B5EF4-FFF2-40B4-BE49-F238E27FC236}">
                <a16:creationId xmlns:a16="http://schemas.microsoft.com/office/drawing/2014/main" id="{3FBDF1F2-B152-571E-739E-DD0F84EA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E1D-5EE6-8926-77C5-79D9136349A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A03EC3F9-E9C4-C36E-8BE0-C8096AD8F17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6686E048-9AA3-7AB6-C6BE-3E37F08FB970}"/>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127C3486-7E4D-DC6D-F6C3-C5CEFCB9EE1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B9DEEC6F-7ED1-2256-EBD2-3AA91379B7BD}"/>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997238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10/14/2024</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922888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10/14/2024</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075424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10/14/2024</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89456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B78D-F7FD-D49C-B832-E9DC548B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BDB23-EC4E-3CDD-4037-C5B57BD09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8ACF8-C977-FB0E-C851-D820C6292291}"/>
              </a:ext>
            </a:extLst>
          </p:cNvPr>
          <p:cNvSpPr>
            <a:spLocks noGrp="1"/>
          </p:cNvSpPr>
          <p:nvPr>
            <p:ph type="dt" sz="half" idx="10"/>
          </p:nvPr>
        </p:nvSpPr>
        <p:spPr/>
        <p:txBody>
          <a:bodyPr/>
          <a:lstStyle/>
          <a:p>
            <a:fld id="{7D63DFA5-4E5D-4214-98AC-2EA4856A2742}" type="datetimeFigureOut">
              <a:rPr lang="en-US" smtClean="0"/>
              <a:t>10/14/2024</a:t>
            </a:fld>
            <a:endParaRPr lang="en-US"/>
          </a:p>
        </p:txBody>
      </p:sp>
      <p:sp>
        <p:nvSpPr>
          <p:cNvPr id="5" name="Footer Placeholder 4">
            <a:extLst>
              <a:ext uri="{FF2B5EF4-FFF2-40B4-BE49-F238E27FC236}">
                <a16:creationId xmlns:a16="http://schemas.microsoft.com/office/drawing/2014/main" id="{E50D6FB8-195D-81D0-C91F-14FC2A0B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3178-35EC-86AA-BB59-E13DA16061F3}"/>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1" name="Picture 10">
            <a:extLst>
              <a:ext uri="{FF2B5EF4-FFF2-40B4-BE49-F238E27FC236}">
                <a16:creationId xmlns:a16="http://schemas.microsoft.com/office/drawing/2014/main" id="{96F49825-865E-05C7-6A34-1214FCDD8404}"/>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2" name="Picture 11">
            <a:extLst>
              <a:ext uri="{FF2B5EF4-FFF2-40B4-BE49-F238E27FC236}">
                <a16:creationId xmlns:a16="http://schemas.microsoft.com/office/drawing/2014/main" id="{97BE71B7-A555-8C4D-E1CA-A7FE457544E9}"/>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3" name="Picture 12">
            <a:extLst>
              <a:ext uri="{FF2B5EF4-FFF2-40B4-BE49-F238E27FC236}">
                <a16:creationId xmlns:a16="http://schemas.microsoft.com/office/drawing/2014/main" id="{513AA311-86E8-E182-1C7A-9A10AA7DAB13}"/>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4" name="Picture 13">
            <a:extLst>
              <a:ext uri="{FF2B5EF4-FFF2-40B4-BE49-F238E27FC236}">
                <a16:creationId xmlns:a16="http://schemas.microsoft.com/office/drawing/2014/main" id="{76B5B09E-4CAD-32CF-E76E-E1EA875C18F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2197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97F-AB71-D6D4-CA91-E9CF9080B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6BAF-A0B6-D690-26F9-CFAB53C9D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58F47-7E72-F393-DA68-8F185ECD63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D2463-A8A0-68DC-BFCE-1AF5DBF82F8F}"/>
              </a:ext>
            </a:extLst>
          </p:cNvPr>
          <p:cNvSpPr>
            <a:spLocks noGrp="1"/>
          </p:cNvSpPr>
          <p:nvPr>
            <p:ph type="dt" sz="half" idx="10"/>
          </p:nvPr>
        </p:nvSpPr>
        <p:spPr/>
        <p:txBody>
          <a:bodyPr/>
          <a:lstStyle/>
          <a:p>
            <a:fld id="{7D63DFA5-4E5D-4214-98AC-2EA4856A2742}" type="datetimeFigureOut">
              <a:rPr lang="en-US" smtClean="0"/>
              <a:t>10/14/2024</a:t>
            </a:fld>
            <a:endParaRPr lang="en-US"/>
          </a:p>
        </p:txBody>
      </p:sp>
      <p:sp>
        <p:nvSpPr>
          <p:cNvPr id="6" name="Footer Placeholder 5">
            <a:extLst>
              <a:ext uri="{FF2B5EF4-FFF2-40B4-BE49-F238E27FC236}">
                <a16:creationId xmlns:a16="http://schemas.microsoft.com/office/drawing/2014/main" id="{A6985BD0-183E-8D3A-0D63-AA6A4953E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5C502-DB7E-8967-16A3-83B1AE29489F}"/>
              </a:ext>
            </a:extLst>
          </p:cNvPr>
          <p:cNvSpPr>
            <a:spLocks noGrp="1"/>
          </p:cNvSpPr>
          <p:nvPr>
            <p:ph type="sldNum" sz="quarter" idx="12"/>
          </p:nvPr>
        </p:nvSpPr>
        <p:spPr/>
        <p:txBody>
          <a:bodyPr/>
          <a:lstStyle/>
          <a:p>
            <a:fld id="{4CA0CAEE-55A8-4312-9570-158A20A69D04}" type="slidenum">
              <a:rPr lang="en-US" smtClean="0"/>
              <a:t>‹#›</a:t>
            </a:fld>
            <a:endParaRPr lang="en-US"/>
          </a:p>
        </p:txBody>
      </p:sp>
      <p:pic>
        <p:nvPicPr>
          <p:cNvPr id="12" name="Picture 11">
            <a:extLst>
              <a:ext uri="{FF2B5EF4-FFF2-40B4-BE49-F238E27FC236}">
                <a16:creationId xmlns:a16="http://schemas.microsoft.com/office/drawing/2014/main" id="{68AE7692-4318-B174-B95E-DC68574CC246}"/>
              </a:ext>
            </a:extLst>
          </p:cNvPr>
          <p:cNvPicPr>
            <a:picLocks noChangeAspect="1"/>
          </p:cNvPicPr>
          <p:nvPr userDrawn="1"/>
        </p:nvPicPr>
        <p:blipFill rotWithShape="1">
          <a:blip r:embed="rId2"/>
          <a:srcRect t="29518" b="29518"/>
          <a:stretch/>
        </p:blipFill>
        <p:spPr>
          <a:xfrm>
            <a:off x="97877" y="51512"/>
            <a:ext cx="2544380" cy="357352"/>
          </a:xfrm>
          <a:prstGeom prst="rect">
            <a:avLst/>
          </a:prstGeom>
        </p:spPr>
      </p:pic>
      <p:pic>
        <p:nvPicPr>
          <p:cNvPr id="13" name="Picture 12">
            <a:extLst>
              <a:ext uri="{FF2B5EF4-FFF2-40B4-BE49-F238E27FC236}">
                <a16:creationId xmlns:a16="http://schemas.microsoft.com/office/drawing/2014/main" id="{D9B26111-D7DE-D5EB-70F6-B127A29BA174}"/>
              </a:ext>
            </a:extLst>
          </p:cNvPr>
          <p:cNvPicPr>
            <a:picLocks noChangeAspect="1"/>
          </p:cNvPicPr>
          <p:nvPr userDrawn="1"/>
        </p:nvPicPr>
        <p:blipFill rotWithShape="1">
          <a:blip r:embed="rId2"/>
          <a:srcRect t="29518" b="29518"/>
          <a:stretch/>
        </p:blipFill>
        <p:spPr>
          <a:xfrm>
            <a:off x="97877" y="6492875"/>
            <a:ext cx="2544380" cy="357352"/>
          </a:xfrm>
          <a:prstGeom prst="rect">
            <a:avLst/>
          </a:prstGeom>
        </p:spPr>
      </p:pic>
      <p:pic>
        <p:nvPicPr>
          <p:cNvPr id="14" name="Picture 13">
            <a:extLst>
              <a:ext uri="{FF2B5EF4-FFF2-40B4-BE49-F238E27FC236}">
                <a16:creationId xmlns:a16="http://schemas.microsoft.com/office/drawing/2014/main" id="{BA43D959-8072-8FA2-26F1-437F12F9679C}"/>
              </a:ext>
            </a:extLst>
          </p:cNvPr>
          <p:cNvPicPr>
            <a:picLocks noChangeAspect="1"/>
          </p:cNvPicPr>
          <p:nvPr userDrawn="1"/>
        </p:nvPicPr>
        <p:blipFill rotWithShape="1">
          <a:blip r:embed="rId2"/>
          <a:srcRect t="29518" b="29518"/>
          <a:stretch/>
        </p:blipFill>
        <p:spPr>
          <a:xfrm>
            <a:off x="9457339" y="6449136"/>
            <a:ext cx="2544380" cy="357352"/>
          </a:xfrm>
          <a:prstGeom prst="rect">
            <a:avLst/>
          </a:prstGeom>
        </p:spPr>
      </p:pic>
      <p:pic>
        <p:nvPicPr>
          <p:cNvPr id="15" name="Picture 14">
            <a:extLst>
              <a:ext uri="{FF2B5EF4-FFF2-40B4-BE49-F238E27FC236}">
                <a16:creationId xmlns:a16="http://schemas.microsoft.com/office/drawing/2014/main" id="{616A5EAF-F17A-9626-9002-C3FA0085000F}"/>
              </a:ext>
            </a:extLst>
          </p:cNvPr>
          <p:cNvPicPr>
            <a:picLocks noChangeAspect="1"/>
          </p:cNvPicPr>
          <p:nvPr userDrawn="1"/>
        </p:nvPicPr>
        <p:blipFill rotWithShape="1">
          <a:blip r:embed="rId2"/>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305710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6777-71AF-DF45-0F89-D3EE01209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981D2-8843-3197-D117-DD271A976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DF77A-8F01-7AB5-65BB-6073AC563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DA1BB-1017-E4D5-485C-8905E72B8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28D0-DD9A-574A-B316-6BCD85B2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62D68-B0A3-58A6-EB91-352BEDF22FB6}"/>
              </a:ext>
            </a:extLst>
          </p:cNvPr>
          <p:cNvSpPr>
            <a:spLocks noGrp="1"/>
          </p:cNvSpPr>
          <p:nvPr>
            <p:ph type="dt" sz="half" idx="10"/>
          </p:nvPr>
        </p:nvSpPr>
        <p:spPr/>
        <p:txBody>
          <a:bodyPr/>
          <a:lstStyle/>
          <a:p>
            <a:fld id="{7D63DFA5-4E5D-4214-98AC-2EA4856A2742}" type="datetimeFigureOut">
              <a:rPr lang="en-US" smtClean="0"/>
              <a:t>10/14/2024</a:t>
            </a:fld>
            <a:endParaRPr lang="en-US"/>
          </a:p>
        </p:txBody>
      </p:sp>
      <p:sp>
        <p:nvSpPr>
          <p:cNvPr id="8" name="Footer Placeholder 7">
            <a:extLst>
              <a:ext uri="{FF2B5EF4-FFF2-40B4-BE49-F238E27FC236}">
                <a16:creationId xmlns:a16="http://schemas.microsoft.com/office/drawing/2014/main" id="{93465080-580F-A94D-804F-29F4F0953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F7749-FD82-7098-B180-D321F73EF1D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2624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A6D5-E5B2-8600-5CA7-AA2DFCCD1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6E4A8-41F6-AFBA-E1F2-D20D6616296D}"/>
              </a:ext>
            </a:extLst>
          </p:cNvPr>
          <p:cNvSpPr>
            <a:spLocks noGrp="1"/>
          </p:cNvSpPr>
          <p:nvPr>
            <p:ph type="dt" sz="half" idx="10"/>
          </p:nvPr>
        </p:nvSpPr>
        <p:spPr/>
        <p:txBody>
          <a:bodyPr/>
          <a:lstStyle/>
          <a:p>
            <a:fld id="{7D63DFA5-4E5D-4214-98AC-2EA4856A2742}" type="datetimeFigureOut">
              <a:rPr lang="en-US" smtClean="0"/>
              <a:t>10/14/2024</a:t>
            </a:fld>
            <a:endParaRPr lang="en-US"/>
          </a:p>
        </p:txBody>
      </p:sp>
      <p:sp>
        <p:nvSpPr>
          <p:cNvPr id="4" name="Footer Placeholder 3">
            <a:extLst>
              <a:ext uri="{FF2B5EF4-FFF2-40B4-BE49-F238E27FC236}">
                <a16:creationId xmlns:a16="http://schemas.microsoft.com/office/drawing/2014/main" id="{8C53E9FB-4CC2-2740-C42D-B4D9FEE3C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53CCD-671C-C43F-6503-31E71AB0E40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004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0D0E-19F2-5316-C87F-AB2733994296}"/>
              </a:ext>
            </a:extLst>
          </p:cNvPr>
          <p:cNvSpPr>
            <a:spLocks noGrp="1"/>
          </p:cNvSpPr>
          <p:nvPr>
            <p:ph type="dt" sz="half" idx="10"/>
          </p:nvPr>
        </p:nvSpPr>
        <p:spPr/>
        <p:txBody>
          <a:bodyPr/>
          <a:lstStyle/>
          <a:p>
            <a:fld id="{7D63DFA5-4E5D-4214-98AC-2EA4856A2742}" type="datetimeFigureOut">
              <a:rPr lang="en-US" smtClean="0"/>
              <a:t>10/14/2024</a:t>
            </a:fld>
            <a:endParaRPr lang="en-US"/>
          </a:p>
        </p:txBody>
      </p:sp>
      <p:sp>
        <p:nvSpPr>
          <p:cNvPr id="3" name="Footer Placeholder 2">
            <a:extLst>
              <a:ext uri="{FF2B5EF4-FFF2-40B4-BE49-F238E27FC236}">
                <a16:creationId xmlns:a16="http://schemas.microsoft.com/office/drawing/2014/main" id="{6FA5959D-E231-FEC9-91BD-C5A6963EC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B8B13-6061-6568-927E-5C10229334AD}"/>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78962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3BC9-5942-DBB2-5939-2D65165F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2EBF0-D4EA-7D80-DDFB-E3F4A1C2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A7114-3346-BC68-4C0D-28C9838EE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F0BF1-9DB7-194D-B38A-239116E21CD1}"/>
              </a:ext>
            </a:extLst>
          </p:cNvPr>
          <p:cNvSpPr>
            <a:spLocks noGrp="1"/>
          </p:cNvSpPr>
          <p:nvPr>
            <p:ph type="dt" sz="half" idx="10"/>
          </p:nvPr>
        </p:nvSpPr>
        <p:spPr/>
        <p:txBody>
          <a:bodyPr/>
          <a:lstStyle/>
          <a:p>
            <a:fld id="{7D63DFA5-4E5D-4214-98AC-2EA4856A2742}" type="datetimeFigureOut">
              <a:rPr lang="en-US" smtClean="0"/>
              <a:t>10/14/2024</a:t>
            </a:fld>
            <a:endParaRPr lang="en-US"/>
          </a:p>
        </p:txBody>
      </p:sp>
      <p:sp>
        <p:nvSpPr>
          <p:cNvPr id="6" name="Footer Placeholder 5">
            <a:extLst>
              <a:ext uri="{FF2B5EF4-FFF2-40B4-BE49-F238E27FC236}">
                <a16:creationId xmlns:a16="http://schemas.microsoft.com/office/drawing/2014/main" id="{2B260D11-F4C2-EAAE-D6F9-852F18D1C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CDEA9-6F2F-8772-2FE5-AD60D896F434}"/>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81663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79A9-1DAD-51B7-5A4B-5F609411B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99CE2D-FDA8-9C78-0916-0E5934D94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9C67F-72D9-1D4C-27AB-9C607091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E0303-F88F-AAF9-5A40-D6A1D3ABD7BB}"/>
              </a:ext>
            </a:extLst>
          </p:cNvPr>
          <p:cNvSpPr>
            <a:spLocks noGrp="1"/>
          </p:cNvSpPr>
          <p:nvPr>
            <p:ph type="dt" sz="half" idx="10"/>
          </p:nvPr>
        </p:nvSpPr>
        <p:spPr/>
        <p:txBody>
          <a:bodyPr/>
          <a:lstStyle/>
          <a:p>
            <a:fld id="{7D63DFA5-4E5D-4214-98AC-2EA4856A2742}" type="datetimeFigureOut">
              <a:rPr lang="en-US" smtClean="0"/>
              <a:t>10/14/2024</a:t>
            </a:fld>
            <a:endParaRPr lang="en-US"/>
          </a:p>
        </p:txBody>
      </p:sp>
      <p:sp>
        <p:nvSpPr>
          <p:cNvPr id="6" name="Footer Placeholder 5">
            <a:extLst>
              <a:ext uri="{FF2B5EF4-FFF2-40B4-BE49-F238E27FC236}">
                <a16:creationId xmlns:a16="http://schemas.microsoft.com/office/drawing/2014/main" id="{88CE2094-31F1-2F4D-5119-DAA415DC2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E782C-3524-2F35-8227-25A76D4EAE9B}"/>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220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DDE34-3D86-A84F-CBA4-C949D2A6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4C818-811D-CBA0-31C7-B21109C4F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3812-7893-99C8-BB42-7B404061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DFA5-4E5D-4214-98AC-2EA4856A2742}" type="datetimeFigureOut">
              <a:rPr lang="en-US" smtClean="0"/>
              <a:t>10/14/2024</a:t>
            </a:fld>
            <a:endParaRPr lang="en-US"/>
          </a:p>
        </p:txBody>
      </p:sp>
      <p:sp>
        <p:nvSpPr>
          <p:cNvPr id="5" name="Footer Placeholder 4">
            <a:extLst>
              <a:ext uri="{FF2B5EF4-FFF2-40B4-BE49-F238E27FC236}">
                <a16:creationId xmlns:a16="http://schemas.microsoft.com/office/drawing/2014/main" id="{0F8F3542-CDAB-9957-2985-B7E02D5B7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AE5A3-091F-3797-BC84-42CB735C9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0CAEE-55A8-4312-9570-158A20A69D04}" type="slidenum">
              <a:rPr lang="en-US" smtClean="0"/>
              <a:t>‹#›</a:t>
            </a:fld>
            <a:endParaRPr lang="en-US"/>
          </a:p>
        </p:txBody>
      </p:sp>
      <p:pic>
        <p:nvPicPr>
          <p:cNvPr id="7" name="Picture 6">
            <a:extLst>
              <a:ext uri="{FF2B5EF4-FFF2-40B4-BE49-F238E27FC236}">
                <a16:creationId xmlns:a16="http://schemas.microsoft.com/office/drawing/2014/main" id="{F4FBBE85-9F26-7ED2-6CC9-0503BB2418F7}"/>
              </a:ext>
            </a:extLst>
          </p:cNvPr>
          <p:cNvPicPr>
            <a:picLocks noChangeAspect="1"/>
          </p:cNvPicPr>
          <p:nvPr userDrawn="1"/>
        </p:nvPicPr>
        <p:blipFill rotWithShape="1">
          <a:blip r:embed="rId13"/>
          <a:srcRect t="29518" b="29518"/>
          <a:stretch/>
        </p:blipFill>
        <p:spPr>
          <a:xfrm>
            <a:off x="97877" y="51512"/>
            <a:ext cx="2544380" cy="357352"/>
          </a:xfrm>
          <a:prstGeom prst="rect">
            <a:avLst/>
          </a:prstGeom>
        </p:spPr>
      </p:pic>
      <p:pic>
        <p:nvPicPr>
          <p:cNvPr id="8" name="Picture 7">
            <a:extLst>
              <a:ext uri="{FF2B5EF4-FFF2-40B4-BE49-F238E27FC236}">
                <a16:creationId xmlns:a16="http://schemas.microsoft.com/office/drawing/2014/main" id="{EE2C8917-78DE-7528-38C5-E9D6A8F81F2B}"/>
              </a:ext>
            </a:extLst>
          </p:cNvPr>
          <p:cNvPicPr>
            <a:picLocks noChangeAspect="1"/>
          </p:cNvPicPr>
          <p:nvPr userDrawn="1"/>
        </p:nvPicPr>
        <p:blipFill rotWithShape="1">
          <a:blip r:embed="rId13"/>
          <a:srcRect t="29518" b="29518"/>
          <a:stretch/>
        </p:blipFill>
        <p:spPr>
          <a:xfrm>
            <a:off x="97877" y="6492875"/>
            <a:ext cx="2544380" cy="357352"/>
          </a:xfrm>
          <a:prstGeom prst="rect">
            <a:avLst/>
          </a:prstGeom>
        </p:spPr>
      </p:pic>
      <p:pic>
        <p:nvPicPr>
          <p:cNvPr id="9" name="Picture 8">
            <a:extLst>
              <a:ext uri="{FF2B5EF4-FFF2-40B4-BE49-F238E27FC236}">
                <a16:creationId xmlns:a16="http://schemas.microsoft.com/office/drawing/2014/main" id="{9767CA8B-2537-218F-22F9-DA7EB83DD3A6}"/>
              </a:ext>
            </a:extLst>
          </p:cNvPr>
          <p:cNvPicPr>
            <a:picLocks noChangeAspect="1"/>
          </p:cNvPicPr>
          <p:nvPr userDrawn="1"/>
        </p:nvPicPr>
        <p:blipFill rotWithShape="1">
          <a:blip r:embed="rId13"/>
          <a:srcRect t="29518" b="29518"/>
          <a:stretch/>
        </p:blipFill>
        <p:spPr>
          <a:xfrm>
            <a:off x="9457339" y="6449136"/>
            <a:ext cx="2544380" cy="357352"/>
          </a:xfrm>
          <a:prstGeom prst="rect">
            <a:avLst/>
          </a:prstGeom>
        </p:spPr>
      </p:pic>
      <p:pic>
        <p:nvPicPr>
          <p:cNvPr id="10" name="Picture 9">
            <a:extLst>
              <a:ext uri="{FF2B5EF4-FFF2-40B4-BE49-F238E27FC236}">
                <a16:creationId xmlns:a16="http://schemas.microsoft.com/office/drawing/2014/main" id="{E569D480-4E47-F985-3B14-806C8F4689D4}"/>
              </a:ext>
            </a:extLst>
          </p:cNvPr>
          <p:cNvPicPr>
            <a:picLocks noChangeAspect="1"/>
          </p:cNvPicPr>
          <p:nvPr userDrawn="1"/>
        </p:nvPicPr>
        <p:blipFill rotWithShape="1">
          <a:blip r:embed="rId13"/>
          <a:srcRect t="29518" b="29518"/>
          <a:stretch/>
        </p:blipFill>
        <p:spPr>
          <a:xfrm>
            <a:off x="9404788" y="51512"/>
            <a:ext cx="2544380" cy="357352"/>
          </a:xfrm>
          <a:prstGeom prst="rect">
            <a:avLst/>
          </a:prstGeom>
        </p:spPr>
      </p:pic>
    </p:spTree>
    <p:extLst>
      <p:ext uri="{BB962C8B-B14F-4D97-AF65-F5344CB8AC3E}">
        <p14:creationId xmlns:p14="http://schemas.microsoft.com/office/powerpoint/2010/main" val="10428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10/14/2024</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1068371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a:xfrm>
            <a:off x="395955" y="1496457"/>
            <a:ext cx="11400090" cy="715488"/>
          </a:xfrm>
        </p:spPr>
        <p:txBody>
          <a:bodyPr>
            <a:normAutofit/>
          </a:bodyPr>
          <a:lstStyle/>
          <a:p>
            <a:r>
              <a:rPr lang="en-US" sz="4400" b="1" dirty="0">
                <a:solidFill>
                  <a:srgbClr val="FF0000"/>
                </a:solidFill>
              </a:rPr>
              <a:t>Smart Home Automated Security System</a:t>
            </a:r>
            <a:endParaRPr lang="en-US" sz="4400" dirty="0"/>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p:txBody>
          <a:bodyPr>
            <a:normAutofit lnSpcReduction="10000"/>
          </a:bodyPr>
          <a:lstStyle/>
          <a:p>
            <a:r>
              <a:rPr lang="en-US" dirty="0"/>
              <a:t>CEIS101 Final Course Project</a:t>
            </a:r>
          </a:p>
          <a:p>
            <a:r>
              <a:rPr lang="en-US" b="1" dirty="0">
                <a:solidFill>
                  <a:srgbClr val="FF0000"/>
                </a:solidFill>
              </a:rPr>
              <a:t>September  2024</a:t>
            </a:r>
          </a:p>
          <a:p>
            <a:r>
              <a:rPr lang="en-US" b="1" dirty="0">
                <a:solidFill>
                  <a:srgbClr val="FF0000"/>
                </a:solidFill>
              </a:rPr>
              <a:t>Anita Woods</a:t>
            </a:r>
          </a:p>
          <a:p>
            <a:r>
              <a:rPr lang="en-US" dirty="0"/>
              <a:t>Prof. </a:t>
            </a:r>
            <a:r>
              <a:rPr lang="en-US" b="1" dirty="0" err="1">
                <a:solidFill>
                  <a:srgbClr val="FF0000"/>
                </a:solidFill>
              </a:rPr>
              <a:t>LaQuata</a:t>
            </a:r>
            <a:r>
              <a:rPr lang="en-US" b="1" dirty="0">
                <a:solidFill>
                  <a:srgbClr val="FF0000"/>
                </a:solidFill>
              </a:rPr>
              <a:t> Sumter</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Door Sensor to Smart </a:t>
            </a:r>
            <a:r>
              <a:rPr lang="en-US"/>
              <a:t>Home System </a:t>
            </a:r>
            <a:endParaRPr lang="en-US" dirty="0"/>
          </a:p>
        </p:txBody>
      </p:sp>
    </p:spTree>
    <p:extLst>
      <p:ext uri="{BB962C8B-B14F-4D97-AF65-F5344CB8AC3E}">
        <p14:creationId xmlns:p14="http://schemas.microsoft.com/office/powerpoint/2010/main" val="267915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365125"/>
            <a:ext cx="11249578" cy="1325563"/>
          </a:xfrm>
        </p:spPr>
        <p:txBody>
          <a:bodyPr>
            <a:noAutofit/>
          </a:bodyPr>
          <a:lstStyle/>
          <a:p>
            <a:r>
              <a:rPr lang="en-US" sz="4000" dirty="0"/>
              <a:t>Circuit of door closed with Green LED ON (picture)</a:t>
            </a:r>
          </a:p>
        </p:txBody>
      </p:sp>
      <p:pic>
        <p:nvPicPr>
          <p:cNvPr id="5" name="Content Placeholder 4" descr="A circuit board with wires and a circular object&#10;&#10;Description automatically generated">
            <a:extLst>
              <a:ext uri="{FF2B5EF4-FFF2-40B4-BE49-F238E27FC236}">
                <a16:creationId xmlns:a16="http://schemas.microsoft.com/office/drawing/2014/main" id="{4A663333-9D4C-82D0-53AD-CF2A95BAFA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7787" y="1825625"/>
            <a:ext cx="8956425" cy="4351338"/>
          </a:xfrm>
        </p:spPr>
      </p:pic>
    </p:spTree>
    <p:extLst>
      <p:ext uri="{BB962C8B-B14F-4D97-AF65-F5344CB8AC3E}">
        <p14:creationId xmlns:p14="http://schemas.microsoft.com/office/powerpoint/2010/main" val="366956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Circuit of door open with Green LED OFF (picture)</a:t>
            </a:r>
          </a:p>
        </p:txBody>
      </p:sp>
      <p:pic>
        <p:nvPicPr>
          <p:cNvPr id="5" name="Content Placeholder 4" descr="A computer screen shot of a circuit board&#10;&#10;Description automatically generated">
            <a:extLst>
              <a:ext uri="{FF2B5EF4-FFF2-40B4-BE49-F238E27FC236}">
                <a16:creationId xmlns:a16="http://schemas.microsoft.com/office/drawing/2014/main" id="{BFC1E350-6B8A-8B2D-73CD-7B6A37EB68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3215" y="1825625"/>
            <a:ext cx="8845569" cy="4351338"/>
          </a:xfrm>
        </p:spPr>
      </p:pic>
    </p:spTree>
    <p:extLst>
      <p:ext uri="{BB962C8B-B14F-4D97-AF65-F5344CB8AC3E}">
        <p14:creationId xmlns:p14="http://schemas.microsoft.com/office/powerpoint/2010/main" val="66059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Arduino Code (screenshot)</a:t>
            </a:r>
          </a:p>
        </p:txBody>
      </p:sp>
      <p:pic>
        <p:nvPicPr>
          <p:cNvPr id="5" name="Content Placeholder 4" descr="A screen shot of a computer code&#10;&#10;Description automatically generated">
            <a:extLst>
              <a:ext uri="{FF2B5EF4-FFF2-40B4-BE49-F238E27FC236}">
                <a16:creationId xmlns:a16="http://schemas.microsoft.com/office/drawing/2014/main" id="{F3AC9162-3510-16BF-8FF1-79541571E6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0005" y="1825625"/>
            <a:ext cx="3311989" cy="4351338"/>
          </a:xfrm>
        </p:spPr>
      </p:pic>
    </p:spTree>
    <p:extLst>
      <p:ext uri="{BB962C8B-B14F-4D97-AF65-F5344CB8AC3E}">
        <p14:creationId xmlns:p14="http://schemas.microsoft.com/office/powerpoint/2010/main" val="197093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000" dirty="0"/>
              <a:t>Serial Monitor (screenshot)</a:t>
            </a:r>
          </a:p>
        </p:txBody>
      </p:sp>
      <p:pic>
        <p:nvPicPr>
          <p:cNvPr id="5" name="Content Placeholder 4" descr="A screenshot of a computer&#10;&#10;Description automatically generated">
            <a:extLst>
              <a:ext uri="{FF2B5EF4-FFF2-40B4-BE49-F238E27FC236}">
                <a16:creationId xmlns:a16="http://schemas.microsoft.com/office/drawing/2014/main" id="{183EA8FA-97F7-B907-E170-57B16AF087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6719" y="1825625"/>
            <a:ext cx="3378562" cy="4351338"/>
          </a:xfrm>
        </p:spPr>
      </p:pic>
    </p:spTree>
    <p:extLst>
      <p:ext uri="{BB962C8B-B14F-4D97-AF65-F5344CB8AC3E}">
        <p14:creationId xmlns:p14="http://schemas.microsoft.com/office/powerpoint/2010/main" val="318715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Distance Sensor to Smart Home System </a:t>
            </a:r>
          </a:p>
          <a:p>
            <a:r>
              <a:rPr lang="en-US" dirty="0"/>
              <a:t>and Conducting Data Analysis</a:t>
            </a:r>
          </a:p>
        </p:txBody>
      </p:sp>
    </p:spTree>
    <p:extLst>
      <p:ext uri="{BB962C8B-B14F-4D97-AF65-F5344CB8AC3E}">
        <p14:creationId xmlns:p14="http://schemas.microsoft.com/office/powerpoint/2010/main" val="30172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green LED on (picture)</a:t>
            </a:r>
          </a:p>
        </p:txBody>
      </p:sp>
      <p:pic>
        <p:nvPicPr>
          <p:cNvPr id="9" name="Content Placeholder 8" descr="A screenshot of a computer&#10;&#10;Description automatically generated">
            <a:extLst>
              <a:ext uri="{FF2B5EF4-FFF2-40B4-BE49-F238E27FC236}">
                <a16:creationId xmlns:a16="http://schemas.microsoft.com/office/drawing/2014/main" id="{96843997-8499-802D-E724-002D44CBB8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4151" y="1315420"/>
            <a:ext cx="5277614" cy="4861543"/>
          </a:xfrm>
        </p:spPr>
      </p:pic>
    </p:spTree>
    <p:extLst>
      <p:ext uri="{BB962C8B-B14F-4D97-AF65-F5344CB8AC3E}">
        <p14:creationId xmlns:p14="http://schemas.microsoft.com/office/powerpoint/2010/main" val="148262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yellow LED on (picture)</a:t>
            </a:r>
          </a:p>
        </p:txBody>
      </p:sp>
      <p:pic>
        <p:nvPicPr>
          <p:cNvPr id="5" name="Content Placeholder 4" descr="A screenshot of a device&#10;&#10;Description automatically generated">
            <a:extLst>
              <a:ext uri="{FF2B5EF4-FFF2-40B4-BE49-F238E27FC236}">
                <a16:creationId xmlns:a16="http://schemas.microsoft.com/office/drawing/2014/main" id="{8BF2866F-C82C-2473-3F13-A52FF127D6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1" y="1339507"/>
            <a:ext cx="5019676" cy="5245670"/>
          </a:xfrm>
        </p:spPr>
      </p:pic>
    </p:spTree>
    <p:extLst>
      <p:ext uri="{BB962C8B-B14F-4D97-AF65-F5344CB8AC3E}">
        <p14:creationId xmlns:p14="http://schemas.microsoft.com/office/powerpoint/2010/main" val="31943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Circuit with red LED on (picture)</a:t>
            </a:r>
          </a:p>
        </p:txBody>
      </p:sp>
      <p:pic>
        <p:nvPicPr>
          <p:cNvPr id="5" name="Content Placeholder 4" descr="A screenshot of a computer&#10;&#10;Description automatically generated">
            <a:extLst>
              <a:ext uri="{FF2B5EF4-FFF2-40B4-BE49-F238E27FC236}">
                <a16:creationId xmlns:a16="http://schemas.microsoft.com/office/drawing/2014/main" id="{F906D415-CF8E-65DC-0255-736F332DCE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6826" y="1657351"/>
            <a:ext cx="4662149" cy="4742612"/>
          </a:xfrm>
        </p:spPr>
      </p:pic>
    </p:spTree>
    <p:extLst>
      <p:ext uri="{BB962C8B-B14F-4D97-AF65-F5344CB8AC3E}">
        <p14:creationId xmlns:p14="http://schemas.microsoft.com/office/powerpoint/2010/main" val="354045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Arduino Code (screenshot)</a:t>
            </a:r>
          </a:p>
        </p:txBody>
      </p:sp>
      <p:pic>
        <p:nvPicPr>
          <p:cNvPr id="5" name="Content Placeholder 4">
            <a:extLst>
              <a:ext uri="{FF2B5EF4-FFF2-40B4-BE49-F238E27FC236}">
                <a16:creationId xmlns:a16="http://schemas.microsoft.com/office/drawing/2014/main" id="{68DFD626-E1B4-03E4-3F23-77A22F8B37BA}"/>
              </a:ext>
            </a:extLst>
          </p:cNvPr>
          <p:cNvPicPr>
            <a:picLocks noGrp="1" noChangeAspect="1"/>
          </p:cNvPicPr>
          <p:nvPr>
            <p:ph idx="1"/>
          </p:nvPr>
        </p:nvPicPr>
        <p:blipFill>
          <a:blip r:embed="rId2"/>
          <a:stretch>
            <a:fillRect/>
          </a:stretch>
        </p:blipFill>
        <p:spPr>
          <a:xfrm>
            <a:off x="2172916" y="1604356"/>
            <a:ext cx="5637584" cy="4772632"/>
          </a:xfrm>
        </p:spPr>
      </p:pic>
    </p:spTree>
    <p:extLst>
      <p:ext uri="{BB962C8B-B14F-4D97-AF65-F5344CB8AC3E}">
        <p14:creationId xmlns:p14="http://schemas.microsoft.com/office/powerpoint/2010/main" val="278644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p:txBody>
          <a:bodyPr/>
          <a:lstStyle/>
          <a:p>
            <a:r>
              <a:rPr lang="en-US" dirty="0"/>
              <a:t>Smart Home Automated Security System </a:t>
            </a:r>
          </a:p>
        </p:txBody>
      </p:sp>
      <p:sp>
        <p:nvSpPr>
          <p:cNvPr id="3" name="Content Placeholder 2">
            <a:extLst>
              <a:ext uri="{FF2B5EF4-FFF2-40B4-BE49-F238E27FC236}">
                <a16:creationId xmlns:a16="http://schemas.microsoft.com/office/drawing/2014/main" id="{034A677C-3327-2AEF-370C-2524B0F92DAE}"/>
              </a:ext>
            </a:extLst>
          </p:cNvPr>
          <p:cNvSpPr>
            <a:spLocks noGrp="1"/>
          </p:cNvSpPr>
          <p:nvPr>
            <p:ph idx="1"/>
          </p:nvPr>
        </p:nvSpPr>
        <p:spPr>
          <a:xfrm>
            <a:off x="838200" y="1308055"/>
            <a:ext cx="10515600" cy="4241889"/>
          </a:xfrm>
        </p:spPr>
        <p:txBody>
          <a:bodyPr>
            <a:normAutofit/>
          </a:bodyPr>
          <a:lstStyle/>
          <a:p>
            <a:pPr marL="0" marR="0" lvl="0" indent="0" fontAlgn="base">
              <a:spcBef>
                <a:spcPts val="0"/>
              </a:spcBef>
              <a:spcAft>
                <a:spcPts val="0"/>
              </a:spcAft>
              <a:buNone/>
            </a:pPr>
            <a:endParaRPr lang="en-US" dirty="0"/>
          </a:p>
          <a:p>
            <a:pPr marL="0" marR="0" lvl="0" indent="0" fontAlgn="base">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course project covers the fundamental concept of the IoT by integrating hardware, software, and networks into an entire system. The project is divided into six parts where each part builds upon the previous resulting in an IoT device that will simulate a smart home automation and security system. The design and development process of this project truly encompasses various aspects of the IoT and will prepare you for your future career in technology.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fontAlgn="base">
              <a:spcBef>
                <a:spcPts val="0"/>
              </a:spcBef>
              <a:spcAft>
                <a:spcPts val="0"/>
              </a:spcAft>
              <a:buNone/>
            </a:pPr>
            <a:b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objective is to </a:t>
            </a:r>
            <a:r>
              <a:rPr lang="en-US" sz="1800" dirty="0">
                <a:solidFill>
                  <a:srgbClr val="000000"/>
                </a:solidFill>
                <a:effectLst/>
                <a:latin typeface="Times New Roman" panose="02020603050405020304" pitchFamily="18" charset="0"/>
                <a:ea typeface="Times New Roman" panose="02020603050405020304" pitchFamily="18" charset="0"/>
              </a:rPr>
              <a:t>introduce simulation using a virtual emulator, to familiarize with hardware components required to build physical system, to familiarize with programming logic and design of hardware, to familiarize with error handling principles in operating systems</a:t>
            </a:r>
          </a:p>
          <a:p>
            <a:pPr marL="0" marR="0" lvl="0" indent="0" fontAlgn="base">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lvl="0" indent="0" fontAlgn="base">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primary tools used for this project were PowerPoint and </a:t>
            </a:r>
            <a:r>
              <a:rPr lang="en-US" sz="1800" dirty="0" err="1">
                <a:solidFill>
                  <a:srgbClr val="000000"/>
                </a:solidFill>
                <a:effectLst/>
                <a:latin typeface="Times New Roman" panose="02020603050405020304" pitchFamily="18" charset="0"/>
                <a:ea typeface="Times New Roman" panose="02020603050405020304" pitchFamily="18" charset="0"/>
              </a:rPr>
              <a:t>Tinkercad</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621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61802" y="858982"/>
            <a:ext cx="3773830" cy="5152933"/>
          </a:xfrm>
        </p:spPr>
        <p:txBody>
          <a:bodyPr>
            <a:normAutofit/>
          </a:bodyPr>
          <a:lstStyle/>
          <a:p>
            <a:r>
              <a:rPr lang="en-US" sz="4000"/>
              <a:t>Plot of data (graph from Excel)</a:t>
            </a:r>
          </a:p>
        </p:txBody>
      </p:sp>
      <p:graphicFrame>
        <p:nvGraphicFramePr>
          <p:cNvPr id="16" name="Content Placeholder 15">
            <a:extLst>
              <a:ext uri="{FF2B5EF4-FFF2-40B4-BE49-F238E27FC236}">
                <a16:creationId xmlns:a16="http://schemas.microsoft.com/office/drawing/2014/main" id="{D2DE158D-74E7-C9A5-37EC-D11CE231954E}"/>
              </a:ext>
            </a:extLst>
          </p:cNvPr>
          <p:cNvGraphicFramePr>
            <a:graphicFrameLocks noGrp="1"/>
          </p:cNvGraphicFramePr>
          <p:nvPr>
            <p:ph idx="1"/>
          </p:nvPr>
        </p:nvGraphicFramePr>
        <p:xfrm>
          <a:off x="4201886" y="743074"/>
          <a:ext cx="6516337" cy="5413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283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Adding Automated Light to Smart </a:t>
            </a:r>
            <a:r>
              <a:rPr lang="en-US"/>
              <a:t>Home System </a:t>
            </a:r>
            <a:endParaRPr lang="en-US" dirty="0"/>
          </a:p>
        </p:txBody>
      </p:sp>
    </p:spTree>
    <p:extLst>
      <p:ext uri="{BB962C8B-B14F-4D97-AF65-F5344CB8AC3E}">
        <p14:creationId xmlns:p14="http://schemas.microsoft.com/office/powerpoint/2010/main" val="2202239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Circuit with automated LED off (picture)</a:t>
            </a:r>
          </a:p>
        </p:txBody>
      </p:sp>
      <p:pic>
        <p:nvPicPr>
          <p:cNvPr id="5" name="Content Placeholder 4" descr="A screenshot of a computer&#10;&#10;Description automatically generated">
            <a:extLst>
              <a:ext uri="{FF2B5EF4-FFF2-40B4-BE49-F238E27FC236}">
                <a16:creationId xmlns:a16="http://schemas.microsoft.com/office/drawing/2014/main" id="{473ED43C-D97F-4488-1AA1-AAB6FB3FEA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4464" y="467208"/>
            <a:ext cx="6121675" cy="5923584"/>
          </a:xfrm>
          <a:prstGeom prst="rect">
            <a:avLst/>
          </a:prstGeom>
        </p:spPr>
      </p:pic>
    </p:spTree>
    <p:extLst>
      <p:ext uri="{BB962C8B-B14F-4D97-AF65-F5344CB8AC3E}">
        <p14:creationId xmlns:p14="http://schemas.microsoft.com/office/powerpoint/2010/main" val="394315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Circuit with automated LED on (picture)</a:t>
            </a:r>
          </a:p>
        </p:txBody>
      </p:sp>
      <p:pic>
        <p:nvPicPr>
          <p:cNvPr id="5" name="Content Placeholder 4" descr="A screenshot of a computer&#10;&#10;Description automatically generated">
            <a:extLst>
              <a:ext uri="{FF2B5EF4-FFF2-40B4-BE49-F238E27FC236}">
                <a16:creationId xmlns:a16="http://schemas.microsoft.com/office/drawing/2014/main" id="{4D9B24C3-B987-F38D-3C54-B64A59EE80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5294" y="467208"/>
            <a:ext cx="6160016" cy="5923584"/>
          </a:xfrm>
          <a:prstGeom prst="rect">
            <a:avLst/>
          </a:prstGeom>
        </p:spPr>
      </p:pic>
    </p:spTree>
    <p:extLst>
      <p:ext uri="{BB962C8B-B14F-4D97-AF65-F5344CB8AC3E}">
        <p14:creationId xmlns:p14="http://schemas.microsoft.com/office/powerpoint/2010/main" val="116218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Arduino Code (screenshot)</a:t>
            </a:r>
          </a:p>
        </p:txBody>
      </p:sp>
      <p:pic>
        <p:nvPicPr>
          <p:cNvPr id="5" name="Content Placeholder 4" descr="A screenshot of a computer program&#10;&#10;Description automatically generated">
            <a:extLst>
              <a:ext uri="{FF2B5EF4-FFF2-40B4-BE49-F238E27FC236}">
                <a16:creationId xmlns:a16="http://schemas.microsoft.com/office/drawing/2014/main" id="{2EF4C854-E669-E076-8248-3D5E0E7F7B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9140" y="467208"/>
            <a:ext cx="6472324" cy="5923584"/>
          </a:xfrm>
          <a:prstGeom prst="rect">
            <a:avLst/>
          </a:prstGeom>
        </p:spPr>
      </p:pic>
    </p:spTree>
    <p:extLst>
      <p:ext uri="{BB962C8B-B14F-4D97-AF65-F5344CB8AC3E}">
        <p14:creationId xmlns:p14="http://schemas.microsoft.com/office/powerpoint/2010/main" val="175706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Serial Monitor (screenshot)</a:t>
            </a:r>
          </a:p>
        </p:txBody>
      </p:sp>
      <p:pic>
        <p:nvPicPr>
          <p:cNvPr id="5" name="Content Placeholder 4" descr="A screenshot of a computer program&#10;&#10;Description automatically generated">
            <a:extLst>
              <a:ext uri="{FF2B5EF4-FFF2-40B4-BE49-F238E27FC236}">
                <a16:creationId xmlns:a16="http://schemas.microsoft.com/office/drawing/2014/main" id="{5DD4187A-271A-6460-23F6-20750C59ED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1740" y="467208"/>
            <a:ext cx="6427123" cy="5923584"/>
          </a:xfrm>
          <a:prstGeom prst="rect">
            <a:avLst/>
          </a:prstGeom>
        </p:spPr>
      </p:pic>
    </p:spTree>
    <p:extLst>
      <p:ext uri="{BB962C8B-B14F-4D97-AF65-F5344CB8AC3E}">
        <p14:creationId xmlns:p14="http://schemas.microsoft.com/office/powerpoint/2010/main" val="43427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a:xfrm>
            <a:off x="932203" y="681037"/>
            <a:ext cx="10515600" cy="1325563"/>
          </a:xfrm>
        </p:spPr>
        <p:txBody>
          <a:bodyPr/>
          <a:lstStyle/>
          <a:p>
            <a:r>
              <a:rPr lang="en-US" dirty="0"/>
              <a:t>Challenges/Lessons Learned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p:txBody>
          <a:bodyPr>
            <a:normAutofit/>
          </a:bodyPr>
          <a:lstStyle/>
          <a:p>
            <a:pPr marL="0" indent="0">
              <a:buNone/>
            </a:pPr>
            <a:endParaRPr lang="en-US" dirty="0"/>
          </a:p>
          <a:p>
            <a:r>
              <a:rPr lang="en-US" sz="2400" kern="0" dirty="0">
                <a:effectLst/>
                <a:latin typeface="Times New Roman" panose="02020603050405020304" pitchFamily="18" charset="0"/>
                <a:ea typeface="Times New Roman" panose="02020603050405020304" pitchFamily="18" charset="0"/>
              </a:rPr>
              <a:t>The first obstacle I encountered when working on this project was feeling scared because it required information outside of my area of expertise. There was a little extra stress from having to complete other assignments and meeting deadlines. But as time went on, I developed a completely different perspective, and learning how to manage my time helped to make each day less stressful. </a:t>
            </a:r>
          </a:p>
          <a:p>
            <a:endParaRPr lang="en-US" sz="2400" kern="0" dirty="0">
              <a:latin typeface="Times New Roman" panose="02020603050405020304" pitchFamily="18" charset="0"/>
            </a:endParaRPr>
          </a:p>
          <a:p>
            <a:r>
              <a:rPr lang="en-US" sz="2400" kern="0" dirty="0">
                <a:latin typeface="Times New Roman" panose="02020603050405020304" pitchFamily="18" charset="0"/>
              </a:rPr>
              <a:t>Lessons learn from this challenge not only enhanced my abilities in </a:t>
            </a:r>
            <a:r>
              <a:rPr lang="en-US" sz="2400" kern="0" dirty="0" err="1">
                <a:latin typeface="Times New Roman" panose="02020603050405020304" pitchFamily="18" charset="0"/>
              </a:rPr>
              <a:t>Tinkercad</a:t>
            </a:r>
            <a:r>
              <a:rPr lang="en-US" sz="2400" kern="0" dirty="0">
                <a:latin typeface="Times New Roman" panose="02020603050405020304" pitchFamily="18" charset="0"/>
              </a:rPr>
              <a:t> but also reinforced essentials skills for learning, creativity, and problem-solving in any future projects.</a:t>
            </a:r>
            <a:endParaRPr lang="en-US" sz="2400" dirty="0"/>
          </a:p>
        </p:txBody>
      </p:sp>
    </p:spTree>
    <p:extLst>
      <p:ext uri="{BB962C8B-B14F-4D97-AF65-F5344CB8AC3E}">
        <p14:creationId xmlns:p14="http://schemas.microsoft.com/office/powerpoint/2010/main" val="687836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normAutofit fontScale="92500" lnSpcReduction="10000"/>
          </a:bodyPr>
          <a:lstStyle/>
          <a:p>
            <a:pPr marL="0" indent="0">
              <a:buNone/>
            </a:pPr>
            <a:r>
              <a:rPr lang="en-US" dirty="0">
                <a:solidFill>
                  <a:srgbClr val="202124"/>
                </a:solidFill>
                <a:latin typeface="Google Sans"/>
              </a:rPr>
              <a:t>The skills that I developed that I know will benefit me in my career </a:t>
            </a:r>
            <a:r>
              <a:rPr lang="en-US" dirty="0" err="1">
                <a:solidFill>
                  <a:srgbClr val="202124"/>
                </a:solidFill>
                <a:latin typeface="Google Sans"/>
              </a:rPr>
              <a:t>ar</a:t>
            </a:r>
            <a:r>
              <a:rPr lang="en-US" dirty="0">
                <a:solidFill>
                  <a:srgbClr val="202124"/>
                </a:solidFill>
                <a:latin typeface="Google Sans"/>
              </a:rPr>
              <a:t>:</a:t>
            </a:r>
          </a:p>
          <a:p>
            <a:r>
              <a:rPr lang="en-US" dirty="0">
                <a:solidFill>
                  <a:srgbClr val="202124"/>
                </a:solidFill>
                <a:latin typeface="Google Sans"/>
              </a:rPr>
              <a:t> technical skills which will increase efficiency and expertise, making me a stronger candidate for advanced roles, </a:t>
            </a:r>
          </a:p>
          <a:p>
            <a:r>
              <a:rPr lang="en-US" dirty="0">
                <a:solidFill>
                  <a:srgbClr val="202124"/>
                </a:solidFill>
                <a:latin typeface="Google Sans"/>
              </a:rPr>
              <a:t>communication skills which are valued for their ability to convey complex information clearly, resolve conflicts and foster understanding, </a:t>
            </a:r>
          </a:p>
          <a:p>
            <a:r>
              <a:rPr lang="en-US" dirty="0">
                <a:solidFill>
                  <a:srgbClr val="202124"/>
                </a:solidFill>
                <a:latin typeface="Google Sans"/>
              </a:rPr>
              <a:t>Problem-solving and critical thinking which demonstrates adaptability and the ability to thrive in challenging situations, which can lead to roles that require strategic thinking and responsibility,</a:t>
            </a:r>
          </a:p>
          <a:p>
            <a:r>
              <a:rPr lang="en-US" dirty="0">
                <a:solidFill>
                  <a:srgbClr val="202124"/>
                </a:solidFill>
                <a:latin typeface="Google Sans"/>
              </a:rPr>
              <a:t>Time management and productivity skills that show that you can handle higher-level responsibilities without compromising quality, making me more appealing for promotion.</a:t>
            </a:r>
          </a:p>
          <a:p>
            <a:endParaRPr lang="en-US" dirty="0"/>
          </a:p>
        </p:txBody>
      </p:sp>
    </p:spTree>
    <p:extLst>
      <p:ext uri="{BB962C8B-B14F-4D97-AF65-F5344CB8AC3E}">
        <p14:creationId xmlns:p14="http://schemas.microsoft.com/office/powerpoint/2010/main" val="4132292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a:xfrm>
            <a:off x="838200" y="500062"/>
            <a:ext cx="10515600" cy="1325563"/>
          </a:xfrm>
        </p:spPr>
        <p:txBody>
          <a:bodyPr/>
          <a:lstStyle/>
          <a:p>
            <a:r>
              <a:rPr lang="en-US" dirty="0"/>
              <a:t>Conclusion</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Navigating the journey of starting new projects, especially with tools like </a:t>
            </a:r>
            <a:r>
              <a:rPr lang="en-US" dirty="0" err="1">
                <a:latin typeface="Times New Roman" panose="02020603050405020304" pitchFamily="18" charset="0"/>
                <a:cs typeface="Times New Roman" panose="02020603050405020304" pitchFamily="18" charset="0"/>
              </a:rPr>
              <a:t>Tinkercad</a:t>
            </a:r>
            <a:r>
              <a:rPr lang="en-US" dirty="0">
                <a:latin typeface="Times New Roman" panose="02020603050405020304" pitchFamily="18" charset="0"/>
                <a:cs typeface="Times New Roman" panose="02020603050405020304" pitchFamily="18" charset="0"/>
              </a:rPr>
              <a:t>, brings challenges that, while daunting at first, are powerful opportunities for growth and skill development. Tackling issues like learning new interfaces, achieving precision, and overcoming setbacks teaches patience, adaptability, and problem-solving—competencies that are foundational for any career advancement.</a:t>
            </a:r>
          </a:p>
          <a:p>
            <a:r>
              <a:rPr lang="en-US" dirty="0">
                <a:latin typeface="Times New Roman" panose="02020603050405020304" pitchFamily="18" charset="0"/>
                <a:cs typeface="Times New Roman" panose="02020603050405020304" pitchFamily="18" charset="0"/>
              </a:rPr>
              <a:t>Mastering technical skills, enhancing communication abilities, and developing emotional intelligence are crucial for those seeking greater career opportunities. When combined with critical thinking, time management, and the willingness to innovate, these competencies build a robust skillset that prepares you for complex, high-responsibility roles.</a:t>
            </a:r>
          </a:p>
          <a:p>
            <a:r>
              <a:rPr lang="en-US" dirty="0">
                <a:latin typeface="Times New Roman" panose="02020603050405020304" pitchFamily="18" charset="0"/>
                <a:cs typeface="Times New Roman" panose="02020603050405020304" pitchFamily="18" charset="0"/>
              </a:rPr>
              <a:t>As you progress, remember that each challenge is not merely an obstacle but a stepping stone. By embracing learning moments and actively refining your abilities, you cultivate resilience and a competitive edge. Building a career with these principles ensures not only professional growth but also personal satisfaction as you contribute value and excel in a rapidly changing world. Stay adaptable, keep learning, and continuously strive to transform challenges into opportunities that propel you forward.</a:t>
            </a:r>
          </a:p>
          <a:p>
            <a:pPr marL="0" indent="0">
              <a:buNone/>
            </a:pPr>
            <a:endParaRPr lang="en-US" b="1" dirty="0">
              <a:solidFill>
                <a:srgbClr val="FF0000"/>
              </a:solidFill>
            </a:endParaRPr>
          </a:p>
        </p:txBody>
      </p:sp>
    </p:spTree>
    <p:extLst>
      <p:ext uri="{BB962C8B-B14F-4D97-AF65-F5344CB8AC3E}">
        <p14:creationId xmlns:p14="http://schemas.microsoft.com/office/powerpoint/2010/main" val="83519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pPr algn="ctr"/>
            <a:r>
              <a:rPr lang="en-US" dirty="0"/>
              <a:t>References used with this project:</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a:xfrm>
            <a:off x="838200" y="2141537"/>
            <a:ext cx="10515600" cy="4351338"/>
          </a:xfrm>
        </p:spPr>
        <p:txBody>
          <a:bodyPr>
            <a:normAutofit/>
          </a:bodyPr>
          <a:lstStyle/>
          <a:p>
            <a:pPr marL="0" indent="0" algn="ctr">
              <a:buNone/>
            </a:pPr>
            <a:r>
              <a:rPr lang="en-US" sz="5400" dirty="0"/>
              <a:t>Microsoft Office</a:t>
            </a:r>
          </a:p>
          <a:p>
            <a:pPr marL="0" indent="0" algn="ctr">
              <a:buNone/>
            </a:pPr>
            <a:r>
              <a:rPr lang="en-US" sz="5400" dirty="0"/>
              <a:t>PowerPoint</a:t>
            </a:r>
          </a:p>
          <a:p>
            <a:pPr marL="0" indent="0" algn="ctr">
              <a:buNone/>
            </a:pPr>
            <a:r>
              <a:rPr lang="en-US" sz="5400" dirty="0" err="1"/>
              <a:t>Tinkercad</a:t>
            </a:r>
            <a:endParaRPr lang="en-US" sz="5400" dirty="0"/>
          </a:p>
          <a:p>
            <a:pPr marL="0" indent="0" algn="ctr">
              <a:buNone/>
            </a:pPr>
            <a:r>
              <a:rPr lang="en-US" sz="5400" dirty="0"/>
              <a:t>Google Search</a:t>
            </a:r>
          </a:p>
          <a:p>
            <a:pPr marL="0" indent="0">
              <a:buNone/>
            </a:pPr>
            <a:endParaRPr lang="en-US" dirty="0"/>
          </a:p>
        </p:txBody>
      </p:sp>
    </p:spTree>
    <p:extLst>
      <p:ext uri="{BB962C8B-B14F-4D97-AF65-F5344CB8AC3E}">
        <p14:creationId xmlns:p14="http://schemas.microsoft.com/office/powerpoint/2010/main" val="328344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2</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Circuit Simulation in </a:t>
            </a:r>
            <a:r>
              <a:rPr lang="en-US" dirty="0" err="1"/>
              <a:t>Tinkercad</a:t>
            </a:r>
            <a:r>
              <a:rPr lang="en-US" dirty="0"/>
              <a:t> </a:t>
            </a:r>
          </a:p>
        </p:txBody>
      </p:sp>
    </p:spTree>
    <p:extLst>
      <p:ext uri="{BB962C8B-B14F-4D97-AF65-F5344CB8AC3E}">
        <p14:creationId xmlns:p14="http://schemas.microsoft.com/office/powerpoint/2010/main" val="737525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557189"/>
            <a:ext cx="3966463" cy="5571900"/>
          </a:xfrm>
        </p:spPr>
        <p:txBody>
          <a:bodyPr vert="horz" lIns="91440" tIns="45720" rIns="91440" bIns="45720" rtlCol="0" anchor="ctr">
            <a:normAutofit/>
          </a:bodyPr>
          <a:lstStyle/>
          <a:p>
            <a:r>
              <a:rPr lang="en-US" sz="5200"/>
              <a:t>Circuit (screenshot)</a:t>
            </a:r>
          </a:p>
        </p:txBody>
      </p:sp>
      <p:pic>
        <p:nvPicPr>
          <p:cNvPr id="4" name="Picture Placeholder 3" descr="A computer screen shot of a circuit board&#10;&#10;Description automatically generated">
            <a:extLst>
              <a:ext uri="{FF2B5EF4-FFF2-40B4-BE49-F238E27FC236}">
                <a16:creationId xmlns:a16="http://schemas.microsoft.com/office/drawing/2014/main" id="{34BD1BF6-CFAB-8464-0EB1-03A6CB1F5D8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4" r="5" b="5"/>
          <a:stretch/>
        </p:blipFill>
        <p:spPr>
          <a:xfrm>
            <a:off x="4627146" y="95150"/>
            <a:ext cx="7502634" cy="6667700"/>
          </a:xfrm>
          <a:prstGeom prst="rect">
            <a:avLst/>
          </a:prstGeom>
        </p:spPr>
      </p:pic>
    </p:spTree>
    <p:extLst>
      <p:ext uri="{BB962C8B-B14F-4D97-AF65-F5344CB8AC3E}">
        <p14:creationId xmlns:p14="http://schemas.microsoft.com/office/powerpoint/2010/main" val="261230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Code (screenshot)</a:t>
            </a:r>
          </a:p>
        </p:txBody>
      </p:sp>
      <p:pic>
        <p:nvPicPr>
          <p:cNvPr id="7" name="Picture Placeholder 6" descr="A screenshot of a computer&#10;&#10;Description automatically generated">
            <a:extLst>
              <a:ext uri="{FF2B5EF4-FFF2-40B4-BE49-F238E27FC236}">
                <a16:creationId xmlns:a16="http://schemas.microsoft.com/office/drawing/2014/main" id="{44E896CE-258D-DAFB-1C63-E1C60525BCE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30" r="1330"/>
          <a:stretch>
            <a:fillRect/>
          </a:stretch>
        </p:blipFill>
        <p:spPr>
          <a:xfrm>
            <a:off x="1421068" y="1415144"/>
            <a:ext cx="10515600" cy="5258052"/>
          </a:xfrm>
          <a:prstGeom prst="rect">
            <a:avLst/>
          </a:prstGeom>
        </p:spPr>
      </p:pic>
    </p:spTree>
    <p:extLst>
      <p:ext uri="{BB962C8B-B14F-4D97-AF65-F5344CB8AC3E}">
        <p14:creationId xmlns:p14="http://schemas.microsoft.com/office/powerpoint/2010/main" val="185730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CEIS101</a:t>
            </a:r>
            <a:br>
              <a:rPr lang="en-US" dirty="0"/>
            </a:br>
            <a:r>
              <a:rPr lang="en-US"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Inventory of Parts, Circuit Building, and Displaying Messages</a:t>
            </a:r>
          </a:p>
        </p:txBody>
      </p:sp>
    </p:spTree>
    <p:extLst>
      <p:ext uri="{BB962C8B-B14F-4D97-AF65-F5344CB8AC3E}">
        <p14:creationId xmlns:p14="http://schemas.microsoft.com/office/powerpoint/2010/main" val="188912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76693" y="741391"/>
            <a:ext cx="4597747" cy="1616203"/>
          </a:xfrm>
        </p:spPr>
        <p:txBody>
          <a:bodyPr vert="horz" lIns="91440" tIns="45720" rIns="91440" bIns="45720" rtlCol="0" anchor="b">
            <a:normAutofit/>
          </a:bodyPr>
          <a:lstStyle/>
          <a:p>
            <a:r>
              <a:rPr lang="en-US" sz="3200" kern="1200">
                <a:solidFill>
                  <a:schemeClr val="tx1"/>
                </a:solidFill>
                <a:latin typeface="+mj-lt"/>
                <a:ea typeface="+mj-ea"/>
                <a:cs typeface="+mj-cs"/>
              </a:rPr>
              <a:t>Organization of Project Components (picture)</a:t>
            </a:r>
          </a:p>
        </p:txBody>
      </p:sp>
      <p:sp>
        <p:nvSpPr>
          <p:cNvPr id="4" name="Content Placeholder 3">
            <a:extLst>
              <a:ext uri="{FF2B5EF4-FFF2-40B4-BE49-F238E27FC236}">
                <a16:creationId xmlns:a16="http://schemas.microsoft.com/office/drawing/2014/main" id="{19437887-54FE-4243-91D3-38DEA81FA602}"/>
              </a:ext>
            </a:extLst>
          </p:cNvPr>
          <p:cNvSpPr>
            <a:spLocks noGrp="1"/>
          </p:cNvSpPr>
          <p:nvPr>
            <p:ph sz="half" idx="1"/>
          </p:nvPr>
        </p:nvSpPr>
        <p:spPr>
          <a:xfrm>
            <a:off x="876693" y="2533476"/>
            <a:ext cx="4597746" cy="3447832"/>
          </a:xfrm>
        </p:spPr>
        <p:txBody>
          <a:bodyPr vert="horz" lIns="91440" tIns="45720" rIns="91440" bIns="45720" rtlCol="0" anchor="t">
            <a:normAutofit/>
          </a:bodyPr>
          <a:lstStyle/>
          <a:p>
            <a:r>
              <a:rPr lang="en-US" sz="2000"/>
              <a:t>Arduino Uno</a:t>
            </a:r>
          </a:p>
          <a:p>
            <a:r>
              <a:rPr lang="en-US" sz="2000"/>
              <a:t>Breadboard</a:t>
            </a:r>
          </a:p>
          <a:p>
            <a:r>
              <a:rPr lang="en-US" sz="2000"/>
              <a:t>Resistor 10kΩ</a:t>
            </a:r>
          </a:p>
          <a:p>
            <a:r>
              <a:rPr lang="en-US" sz="2000"/>
              <a:t>LEDs</a:t>
            </a:r>
          </a:p>
          <a:p>
            <a:r>
              <a:rPr lang="en-US" sz="2000"/>
              <a:t>Ultrasonic Sensor </a:t>
            </a:r>
          </a:p>
          <a:p>
            <a:r>
              <a:rPr lang="en-US" sz="2000"/>
              <a:t>Piezo</a:t>
            </a:r>
          </a:p>
          <a:p>
            <a:r>
              <a:rPr lang="en-US" sz="2000"/>
              <a:t>Photoresistor</a:t>
            </a:r>
          </a:p>
        </p:txBody>
      </p:sp>
      <p:pic>
        <p:nvPicPr>
          <p:cNvPr id="6" name="Content Placeholder 5">
            <a:extLst>
              <a:ext uri="{FF2B5EF4-FFF2-40B4-BE49-F238E27FC236}">
                <a16:creationId xmlns:a16="http://schemas.microsoft.com/office/drawing/2014/main" id="{B6FB7CF8-E4DE-73BD-0557-F15C5B3F8C34}"/>
              </a:ext>
            </a:extLst>
          </p:cNvPr>
          <p:cNvPicPr>
            <a:picLocks noGrp="1" noChangeAspect="1"/>
          </p:cNvPicPr>
          <p:nvPr>
            <p:ph sz="half" idx="2"/>
          </p:nvPr>
        </p:nvPicPr>
        <p:blipFill>
          <a:blip r:embed="rId2"/>
          <a:stretch>
            <a:fillRect/>
          </a:stretch>
        </p:blipFill>
        <p:spPr>
          <a:xfrm>
            <a:off x="6096001" y="1888824"/>
            <a:ext cx="5319062" cy="3005269"/>
          </a:xfrm>
          <a:prstGeom prst="rect">
            <a:avLst/>
          </a:prstGeom>
        </p:spPr>
      </p:pic>
    </p:spTree>
    <p:extLst>
      <p:ext uri="{BB962C8B-B14F-4D97-AF65-F5344CB8AC3E}">
        <p14:creationId xmlns:p14="http://schemas.microsoft.com/office/powerpoint/2010/main" val="139924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a:t>Circuit with red LED on (</a:t>
            </a:r>
            <a:r>
              <a:rPr lang="en-US" sz="4400" dirty="0"/>
              <a:t>picture)</a:t>
            </a:r>
          </a:p>
        </p:txBody>
      </p:sp>
      <p:pic>
        <p:nvPicPr>
          <p:cNvPr id="13" name="Content Placeholder 12">
            <a:extLst>
              <a:ext uri="{FF2B5EF4-FFF2-40B4-BE49-F238E27FC236}">
                <a16:creationId xmlns:a16="http://schemas.microsoft.com/office/drawing/2014/main" id="{424505AC-FAB5-8FA0-6CB9-3F772A549BF4}"/>
              </a:ext>
            </a:extLst>
          </p:cNvPr>
          <p:cNvPicPr>
            <a:picLocks noGrp="1" noChangeAspect="1"/>
          </p:cNvPicPr>
          <p:nvPr>
            <p:ph idx="1"/>
          </p:nvPr>
        </p:nvPicPr>
        <p:blipFill>
          <a:blip r:embed="rId2"/>
          <a:stretch>
            <a:fillRect/>
          </a:stretch>
        </p:blipFill>
        <p:spPr>
          <a:xfrm>
            <a:off x="2542090" y="1825625"/>
            <a:ext cx="7107820" cy="4351338"/>
          </a:xfrm>
        </p:spPr>
      </p:pic>
    </p:spTree>
    <p:extLst>
      <p:ext uri="{BB962C8B-B14F-4D97-AF65-F5344CB8AC3E}">
        <p14:creationId xmlns:p14="http://schemas.microsoft.com/office/powerpoint/2010/main" val="343247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Serial Monitor (screenshot)</a:t>
            </a:r>
          </a:p>
        </p:txBody>
      </p:sp>
      <p:pic>
        <p:nvPicPr>
          <p:cNvPr id="13" name="Content Placeholder 12">
            <a:extLst>
              <a:ext uri="{FF2B5EF4-FFF2-40B4-BE49-F238E27FC236}">
                <a16:creationId xmlns:a16="http://schemas.microsoft.com/office/drawing/2014/main" id="{B0292DBB-AF8A-0F18-802C-93D796EB9E62}"/>
              </a:ext>
            </a:extLst>
          </p:cNvPr>
          <p:cNvPicPr>
            <a:picLocks noGrp="1" noChangeAspect="1"/>
          </p:cNvPicPr>
          <p:nvPr>
            <p:ph idx="1"/>
          </p:nvPr>
        </p:nvPicPr>
        <p:blipFill>
          <a:blip r:embed="rId2"/>
          <a:stretch>
            <a:fillRect/>
          </a:stretch>
        </p:blipFill>
        <p:spPr>
          <a:xfrm>
            <a:off x="1628191" y="1825625"/>
            <a:ext cx="8935617" cy="4351338"/>
          </a:xfrm>
        </p:spPr>
      </p:pic>
    </p:spTree>
    <p:extLst>
      <p:ext uri="{BB962C8B-B14F-4D97-AF65-F5344CB8AC3E}">
        <p14:creationId xmlns:p14="http://schemas.microsoft.com/office/powerpoint/2010/main" val="1521774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747</TotalTime>
  <Words>771</Words>
  <Application>Microsoft Office PowerPoint</Application>
  <PresentationFormat>Widescreen</PresentationFormat>
  <Paragraphs>70</Paragraphs>
  <Slides>29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Aptos</vt:lpstr>
      <vt:lpstr>Arial</vt:lpstr>
      <vt:lpstr>Calibri</vt:lpstr>
      <vt:lpstr>Calibri Light</vt:lpstr>
      <vt:lpstr>Google Sans</vt:lpstr>
      <vt:lpstr>Times New Roman</vt:lpstr>
      <vt:lpstr>Office Theme</vt:lpstr>
      <vt:lpstr>1_Office Theme</vt:lpstr>
      <vt:lpstr>Smart Home Automated Security System</vt:lpstr>
      <vt:lpstr>Smart Home Automated Security System </vt:lpstr>
      <vt:lpstr>CEIS101 Module 2</vt:lpstr>
      <vt:lpstr>Circuit (screenshot)</vt:lpstr>
      <vt:lpstr>Code (screenshot)</vt:lpstr>
      <vt:lpstr>CEIS101 Module 3</vt:lpstr>
      <vt:lpstr>Organization of Project Components (picture)</vt:lpstr>
      <vt:lpstr>Circuit with red LED on (picture)</vt:lpstr>
      <vt:lpstr>Serial Monitor (screenshot)</vt:lpstr>
      <vt:lpstr>CEIS101 Module 4</vt:lpstr>
      <vt:lpstr>Circuit of door closed with Green LED ON (picture)</vt:lpstr>
      <vt:lpstr>Circuit of door open with Green LED OFF (picture)</vt:lpstr>
      <vt:lpstr>Arduino Code (screenshot)</vt:lpstr>
      <vt:lpstr>Serial Monitor (screenshot)</vt:lpstr>
      <vt:lpstr>CEIS101 Module 5</vt:lpstr>
      <vt:lpstr>Circuit with green LED on (picture)</vt:lpstr>
      <vt:lpstr>Circuit with yellow LED on (picture)</vt:lpstr>
      <vt:lpstr>Circuit with red LED on (picture)</vt:lpstr>
      <vt:lpstr>Arduino Code (screenshot)</vt:lpstr>
      <vt:lpstr>Plot of data (graph from Excel)</vt:lpstr>
      <vt:lpstr>CEIS101 Module 6</vt:lpstr>
      <vt:lpstr>Circuit with automated LED off (picture)</vt:lpstr>
      <vt:lpstr>Circuit with automated LED on (picture)</vt:lpstr>
      <vt:lpstr>Arduino Code (screenshot)</vt:lpstr>
      <vt:lpstr>Serial Monitor (screenshot)</vt:lpstr>
      <vt:lpstr>Challenges/Lessons Learned </vt:lpstr>
      <vt:lpstr>Career Skills</vt:lpstr>
      <vt:lpstr>Conclusion</vt:lpstr>
      <vt:lpstr>References used with this project:</vt:lpstr>
    </vt:vector>
  </TitlesOfParts>
  <Manager>Edwin Hill</Manager>
  <Company>DeVry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Course Project</dc:title>
  <dc:subject>Module 8</dc:subject>
  <dc:creator>Svetla Tzvetkov</dc:creator>
  <cp:keywords>CEIS101/CEIS101C</cp:keywords>
  <dc:description>Template Deliverable</dc:description>
  <cp:lastModifiedBy>Anita Woods</cp:lastModifiedBy>
  <cp:revision>15</cp:revision>
  <cp:lastPrinted>2024-10-13T13:00:13Z</cp:lastPrinted>
  <dcterms:created xsi:type="dcterms:W3CDTF">2022-05-26T18:48:27Z</dcterms:created>
  <dcterms:modified xsi:type="dcterms:W3CDTF">2024-10-14T17:33:48Z</dcterms:modified>
  <cp:category>CEIS</cp:category>
</cp:coreProperties>
</file>