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63" r:id="rId6"/>
    <p:sldId id="264" r:id="rId7"/>
    <p:sldId id="265" r:id="rId8"/>
    <p:sldId id="266" r:id="rId9"/>
    <p:sldId id="267" r:id="rId10"/>
  </p:sldIdLst>
  <p:sldSz cx="12192000" cy="6858000"/>
  <p:notesSz cx="6858000" cy="9144000"/>
  <p:custDataLst>
    <p:tags r:id="rId11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311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80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gs" Target="tags/tag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8CDD6B-EC2F-4242-BB01-3ADB2EA056C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506E81A-1139-4F60-ADAD-CDBFA2DA7B2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1CA7DA-A3ED-424E-96DB-EAC43B3A9C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4BDDD-E77C-4F65-80AE-A2B49D0566BE}" type="datetimeFigureOut">
              <a:rPr lang="en-US" smtClean="0"/>
              <a:t>3/20/2025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620E7B-DE6B-4599-AB9A-D6E6D1C52A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598F17-D1A4-4B40-8467-04543C7AB0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9097-B4E2-4F9F-9CBE-5C04691F4E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05118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154F3F-7F8C-4B62-83A5-552DFB1903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BBB7699-2B3A-4817-9AC3-43FD9282F9F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93F1A9-6856-45E2-8C6C-5C78A873D9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4BDDD-E77C-4F65-80AE-A2B49D0566BE}" type="datetimeFigureOut">
              <a:rPr lang="en-US" smtClean="0"/>
              <a:t>3/20/2025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6807F9-D2C6-4EE6-AE90-327FC32534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6B0549-8F58-4348-9920-652E9FEDC9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9097-B4E2-4F9F-9CBE-5C04691F4E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77487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D41ECD2-AC72-4B39-B658-44039FF9BCD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4FCE250-D2E2-4148-B0C4-5EEC101D4BA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CE6582-DD76-46CC-A4B7-7889DF3060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4BDDD-E77C-4F65-80AE-A2B49D0566BE}" type="datetimeFigureOut">
              <a:rPr lang="en-US" smtClean="0"/>
              <a:t>3/20/2025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469BB8-5380-45F6-85BD-37209F96D3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11002E-17D0-4016-AA60-4DBD5B8BF7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9097-B4E2-4F9F-9CBE-5C04691F4E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21053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C35B90-86EC-492C-8440-5BE029FCA3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E4B971-FFBC-444C-9574-9D3B54B724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E66CA0-A872-4564-80CA-5FEC4ECF61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4BDDD-E77C-4F65-80AE-A2B49D0566BE}" type="datetimeFigureOut">
              <a:rPr lang="en-US" smtClean="0"/>
              <a:t>3/20/2025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4A1036-6CDC-445C-A420-C8F19AA31D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85A98F-1722-408F-9EAF-DD105A6786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9097-B4E2-4F9F-9CBE-5C04691F4E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10613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49E4D1-759E-4B80-9D6F-7700A8CDDC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8BD5114-CD19-406E-8705-96803BC300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A8F7AF-E616-4F57-A855-C02E4119B0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4BDDD-E77C-4F65-80AE-A2B49D0566BE}" type="datetimeFigureOut">
              <a:rPr lang="en-US" smtClean="0"/>
              <a:t>3/20/2025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7F85F8-5B2C-49AB-ACE3-206BEDDEC4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69AD0B-2401-4303-B6E3-E10A44089B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9097-B4E2-4F9F-9CBE-5C04691F4E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93874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444CDF-BB67-47FC-BF1B-DB02A6749C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9A57AE-432B-4C7F-AFD5-02DA1AB1AC2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A859AFA-4DCC-4AAB-A636-A768FCC636C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972A2CC-F2EE-4979-8BBC-A34D000914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4BDDD-E77C-4F65-80AE-A2B49D0566BE}" type="datetimeFigureOut">
              <a:rPr lang="en-US" smtClean="0"/>
              <a:t>3/20/2025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714CF7A-3807-4981-82FE-9DFBEED4C1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83DDECA-5A1A-4973-9442-C482854481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9097-B4E2-4F9F-9CBE-5C04691F4E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83197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30A80D-F0D5-4D0E-A595-37B132CF96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42C3DE0-C588-424F-99AD-81C63CBF6A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EA99559-C376-4106-B5B8-DE2548E8B77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5EC5DA3-BFFC-4144-9DE2-F9BD5D55486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5B6C142-9FBA-441E-A2EE-8A26CD28D1E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313BFF5-7AB9-4517-84AF-11B4195E5D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4BDDD-E77C-4F65-80AE-A2B49D0566BE}" type="datetimeFigureOut">
              <a:rPr lang="en-US" smtClean="0"/>
              <a:t>3/20/2025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4D63660-8C4C-44F0-BB2E-A2E06C0208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1585D26-D27D-4780-B4D8-652336F541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9097-B4E2-4F9F-9CBE-5C04691F4E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79699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27FB5D-6D01-46C3-90E2-6EF7C7DD98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7ABEC61-F94D-46EA-93C3-3D29473CCA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4BDDD-E77C-4F65-80AE-A2B49D0566BE}" type="datetimeFigureOut">
              <a:rPr lang="en-US" smtClean="0"/>
              <a:t>3/20/2025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538D31F-B3A3-44A7-BE2E-54CED00163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67FC639-D8CC-4126-AE01-D7ECE4FE3A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9097-B4E2-4F9F-9CBE-5C04691F4E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61037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3D11337-DCED-48AE-9781-145604B221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4BDDD-E77C-4F65-80AE-A2B49D0566BE}" type="datetimeFigureOut">
              <a:rPr lang="en-US" smtClean="0"/>
              <a:t>3/20/2025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890E84E-2E44-4497-B8AA-769AD7E936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A3588F-8746-4FE0-AB58-50B514C86D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9097-B4E2-4F9F-9CBE-5C04691F4E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65300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77E9AD-7C5B-43BF-BC81-663C3B7F41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CB248D-04F1-4ACE-8F99-0844D0618C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A034B85-1772-4F38-A7E7-EB8B511E603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6A84CC1-4267-4CC4-88D6-3A28AFF5E7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4BDDD-E77C-4F65-80AE-A2B49D0566BE}" type="datetimeFigureOut">
              <a:rPr lang="en-US" smtClean="0"/>
              <a:t>3/20/2025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E7253FA-41D5-46A5-8FA6-3BB510DA9C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45524AA-7B5D-4D45-A1D6-B2C17247F4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9097-B4E2-4F9F-9CBE-5C04691F4E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86974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091104-3193-4DE3-9579-D9AA8F0EF9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2F3E60D-5591-47FB-8383-3CF2A6D2F85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3693396-1B46-429A-A1C7-6319CC46E76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13BB73A-2A95-4544-9F11-6D8DF3A138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4BDDD-E77C-4F65-80AE-A2B49D0566BE}" type="datetimeFigureOut">
              <a:rPr lang="en-US" smtClean="0"/>
              <a:t>3/20/2025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4582299-81B8-4894-B8B7-C1A0EF0D8F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E50117A-21AA-4F59-A2B7-7BC19EB7D3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9097-B4E2-4F9F-9CBE-5C04691F4E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6859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A317E4F-9347-44CD-9477-1AF2334B84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4BCF40D-687B-4129-846D-C33C3CF7D4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95B308-7023-40D0-A9D7-0A50FDE2812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74BDDD-E77C-4F65-80AE-A2B49D0566BE}" type="datetimeFigureOut">
              <a:rPr lang="en-US" smtClean="0"/>
              <a:t>3/20/2025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B94102-7A5A-4E11-ABC2-D0BBAAF8E01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30775C-EC89-455E-B408-FFCE8D86FA1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689097-B4E2-4F9F-9CBE-5C04691F4E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33871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id="{BAD76F3E-3A97-486B-B402-44400A8B91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7C8198B-61B4-490F-AA97-99CFA2CF362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199" y="1093788"/>
            <a:ext cx="10506455" cy="2967208"/>
          </a:xfrm>
        </p:spPr>
        <p:txBody>
          <a:bodyPr>
            <a:normAutofit/>
          </a:bodyPr>
          <a:lstStyle/>
          <a:p>
            <a:pPr algn="l"/>
            <a:r>
              <a:rPr lang="en-US" sz="8000" b="1">
                <a:latin typeface="+mn-lt"/>
              </a:rPr>
              <a:t>CEIS298</a:t>
            </a:r>
            <a:br>
              <a:rPr lang="en-US" sz="8000" b="1">
                <a:latin typeface="+mn-lt"/>
              </a:rPr>
            </a:br>
            <a:r>
              <a:rPr lang="en-US" sz="8000" b="1">
                <a:latin typeface="+mn-lt"/>
              </a:rPr>
              <a:t>Module 3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6B87C98-6E1F-4B38-91BE-8941A7E9C93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400924" y="4619624"/>
            <a:ext cx="3946779" cy="1038225"/>
          </a:xfrm>
        </p:spPr>
        <p:txBody>
          <a:bodyPr>
            <a:normAutofit/>
          </a:bodyPr>
          <a:lstStyle/>
          <a:p>
            <a:pPr marL="0" marR="0" algn="r">
              <a:spcBef>
                <a:spcPts val="0"/>
              </a:spcBef>
              <a:spcAft>
                <a:spcPts val="800"/>
              </a:spcAft>
            </a:pPr>
            <a:r>
              <a:rPr lang="en-US" sz="1300" b="1" kern="10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Create a new project using Microsoft Project 2019 and add tasks</a:t>
            </a:r>
          </a:p>
          <a:p>
            <a:pPr marL="0" marR="0" algn="r">
              <a:spcBef>
                <a:spcPts val="0"/>
              </a:spcBef>
              <a:spcAft>
                <a:spcPts val="800"/>
              </a:spcAft>
            </a:pPr>
            <a:endParaRPr lang="en-US" sz="1300" b="1" kern="10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r">
              <a:spcBef>
                <a:spcPts val="0"/>
              </a:spcBef>
              <a:spcAft>
                <a:spcPts val="800"/>
              </a:spcAft>
            </a:pPr>
            <a:r>
              <a:rPr lang="en-US" sz="1300" b="1" kern="10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Student Name: Anita Woods</a:t>
            </a:r>
            <a:endParaRPr lang="en-US" sz="1300" kern="1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391F6B52-91F4-4AEB-B6DB-29FEBCF28C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41248" y="4331166"/>
            <a:ext cx="10506456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2CD6F061-7C53-44F4-9794-953DB70A45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9346882" y="2348839"/>
            <a:ext cx="54864" cy="394677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7375255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4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4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lowchart: Document 7">
            <a:extLst>
              <a:ext uri="{FF2B5EF4-FFF2-40B4-BE49-F238E27FC236}">
                <a16:creationId xmlns:a16="http://schemas.microsoft.com/office/drawing/2014/main" id="{D12DDE76-C203-4047-9998-63900085B5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8175" y="0"/>
            <a:ext cx="3248025" cy="3400426"/>
          </a:xfrm>
          <a:prstGeom prst="flowChartDocument">
            <a:avLst/>
          </a:prstGeom>
          <a:solidFill>
            <a:srgbClr val="5A83B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BCC8C3E-83DB-3B37-4F00-1CEC15EFBF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71162"/>
            <a:ext cx="2840182" cy="2371148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200" kern="1200" dirty="0">
                <a:solidFill>
                  <a:srgbClr val="FFFFFF"/>
                </a:solidFill>
                <a:effectLst/>
                <a:latin typeface="+mj-lt"/>
                <a:ea typeface="+mj-ea"/>
                <a:cs typeface="+mj-cs"/>
              </a:rPr>
              <a:t>(</a:t>
            </a:r>
            <a:r>
              <a:rPr lang="en-US" sz="32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C</a:t>
            </a:r>
            <a:r>
              <a:rPr lang="en-US" sz="3200" b="1" kern="1200" dirty="0">
                <a:solidFill>
                  <a:srgbClr val="FFFFFF"/>
                </a:solidFill>
                <a:effectLst/>
                <a:latin typeface="+mj-lt"/>
                <a:ea typeface="+mj-ea"/>
                <a:cs typeface="+mj-cs"/>
              </a:rPr>
              <a:t>reate a new project</a:t>
            </a:r>
            <a:r>
              <a:rPr lang="en-US" sz="3200" kern="1200" dirty="0">
                <a:solidFill>
                  <a:srgbClr val="FFFFFF"/>
                </a:solidFill>
                <a:effectLst/>
                <a:latin typeface="+mj-lt"/>
                <a:ea typeface="+mj-ea"/>
                <a:cs typeface="+mj-cs"/>
              </a:rPr>
              <a:t>)</a:t>
            </a:r>
            <a:br>
              <a:rPr lang="en-US" sz="3200" kern="1200" dirty="0">
                <a:solidFill>
                  <a:srgbClr val="FFFFFF"/>
                </a:solidFill>
                <a:effectLst/>
                <a:latin typeface="+mj-lt"/>
                <a:ea typeface="+mj-ea"/>
                <a:cs typeface="+mj-cs"/>
              </a:rPr>
            </a:br>
            <a:endParaRPr lang="en-US" sz="3200" kern="1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BFC0270-D3DA-9931-BB19-9E0902B88AE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235417" y="640080"/>
            <a:ext cx="7292569" cy="557881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2573381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lowchart: Document 8">
            <a:extLst>
              <a:ext uri="{FF2B5EF4-FFF2-40B4-BE49-F238E27FC236}">
                <a16:creationId xmlns:a16="http://schemas.microsoft.com/office/drawing/2014/main" id="{D12DDE76-C203-4047-9998-63900085B5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8175" y="0"/>
            <a:ext cx="3248025" cy="3400426"/>
          </a:xfrm>
          <a:prstGeom prst="flowChartDocument">
            <a:avLst/>
          </a:prstGeom>
          <a:solidFill>
            <a:srgbClr val="47515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09A2B4D-2A2E-4FBD-8848-EBFF052724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71162"/>
            <a:ext cx="2840182" cy="2371148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200" kern="1200" dirty="0">
                <a:solidFill>
                  <a:srgbClr val="FFFFFF"/>
                </a:solidFill>
                <a:effectLst/>
                <a:latin typeface="+mj-lt"/>
                <a:ea typeface="+mj-ea"/>
                <a:cs typeface="+mj-cs"/>
              </a:rPr>
              <a:t>(</a:t>
            </a:r>
            <a:r>
              <a:rPr lang="en-US" sz="32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A</a:t>
            </a:r>
            <a:r>
              <a:rPr lang="en-US" sz="3200" b="1" kern="1200" dirty="0">
                <a:solidFill>
                  <a:srgbClr val="FFFFFF"/>
                </a:solidFill>
                <a:effectLst/>
                <a:latin typeface="+mj-lt"/>
                <a:ea typeface="+mj-ea"/>
                <a:cs typeface="+mj-cs"/>
              </a:rPr>
              <a:t>dd tasks</a:t>
            </a:r>
            <a:r>
              <a:rPr lang="en-US" sz="3200" kern="1200" dirty="0">
                <a:solidFill>
                  <a:srgbClr val="FFFFFF"/>
                </a:solidFill>
                <a:effectLst/>
                <a:latin typeface="+mj-lt"/>
                <a:ea typeface="+mj-ea"/>
                <a:cs typeface="+mj-cs"/>
              </a:rPr>
              <a:t>)</a:t>
            </a:r>
            <a:br>
              <a:rPr lang="en-US" sz="3200" kern="1200" dirty="0">
                <a:solidFill>
                  <a:srgbClr val="FFFFFF"/>
                </a:solidFill>
                <a:effectLst/>
                <a:latin typeface="+mj-lt"/>
                <a:ea typeface="+mj-ea"/>
                <a:cs typeface="+mj-cs"/>
              </a:rPr>
            </a:br>
            <a:endParaRPr lang="en-US" sz="3200" kern="1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8432381B-3958-F198-0A1F-AFCE6B19803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207933" y="1583420"/>
            <a:ext cx="7347537" cy="369213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8993866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Flowchart: Document 24">
            <a:extLst>
              <a:ext uri="{FF2B5EF4-FFF2-40B4-BE49-F238E27FC236}">
                <a16:creationId xmlns:a16="http://schemas.microsoft.com/office/drawing/2014/main" id="{D12DDE76-C203-4047-9998-63900085B5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8175" y="0"/>
            <a:ext cx="3248025" cy="3400426"/>
          </a:xfrm>
          <a:prstGeom prst="flowChartDocument">
            <a:avLst/>
          </a:prstGeom>
          <a:solidFill>
            <a:srgbClr val="794F4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CFED6DA-2AF0-2496-6458-18D555B038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2096" y="197041"/>
            <a:ext cx="2840182" cy="2371148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200" kern="1200" dirty="0">
                <a:solidFill>
                  <a:srgbClr val="FFFFFF"/>
                </a:solidFill>
                <a:effectLst/>
                <a:latin typeface="+mj-lt"/>
                <a:ea typeface="+mj-ea"/>
                <a:cs typeface="+mj-cs"/>
              </a:rPr>
              <a:t>(</a:t>
            </a:r>
            <a:r>
              <a:rPr lang="en-US" sz="32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S</a:t>
            </a:r>
            <a:r>
              <a:rPr lang="en-US" sz="3200" b="1" kern="1200" dirty="0">
                <a:solidFill>
                  <a:srgbClr val="FFFFFF"/>
                </a:solidFill>
                <a:effectLst/>
                <a:latin typeface="+mj-lt"/>
                <a:ea typeface="+mj-ea"/>
                <a:cs typeface="+mj-cs"/>
              </a:rPr>
              <a:t>et dependencies</a:t>
            </a:r>
            <a:r>
              <a:rPr lang="en-US" sz="3200" kern="1200" dirty="0">
                <a:solidFill>
                  <a:srgbClr val="FFFFFF"/>
                </a:solidFill>
                <a:effectLst/>
                <a:latin typeface="+mj-lt"/>
                <a:ea typeface="+mj-ea"/>
                <a:cs typeface="+mj-cs"/>
              </a:rPr>
              <a:t>)</a:t>
            </a:r>
            <a:br>
              <a:rPr lang="en-US" sz="3200" kern="1200" dirty="0">
                <a:solidFill>
                  <a:srgbClr val="FFFFFF"/>
                </a:solidFill>
                <a:effectLst/>
                <a:latin typeface="+mj-lt"/>
                <a:ea typeface="+mj-ea"/>
                <a:cs typeface="+mj-cs"/>
              </a:rPr>
            </a:br>
            <a:endParaRPr lang="en-US" sz="3200" kern="1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85BA88C9-A048-15B3-5BB2-A4368E893DE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06288" y="1216389"/>
            <a:ext cx="7347537" cy="35635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23442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lowchart: Document 8">
            <a:extLst>
              <a:ext uri="{FF2B5EF4-FFF2-40B4-BE49-F238E27FC236}">
                <a16:creationId xmlns:a16="http://schemas.microsoft.com/office/drawing/2014/main" id="{D12DDE76-C203-4047-9998-63900085B5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8175" y="0"/>
            <a:ext cx="3248025" cy="3400426"/>
          </a:xfrm>
          <a:prstGeom prst="flowChartDocument">
            <a:avLst/>
          </a:prstGeom>
          <a:solidFill>
            <a:srgbClr val="53757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98A38ED-AFB9-0334-E9C9-534B9B1813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71162"/>
            <a:ext cx="2840182" cy="2371148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200" kern="1200" dirty="0">
                <a:solidFill>
                  <a:srgbClr val="FFFFFF"/>
                </a:solidFill>
                <a:effectLst/>
                <a:latin typeface="+mj-lt"/>
                <a:ea typeface="+mj-ea"/>
                <a:cs typeface="+mj-cs"/>
              </a:rPr>
              <a:t>(</a:t>
            </a:r>
            <a:r>
              <a:rPr lang="en-US" sz="3200" b="1" kern="1200" dirty="0">
                <a:solidFill>
                  <a:srgbClr val="FFFFFF"/>
                </a:solidFill>
                <a:effectLst/>
                <a:latin typeface="+mj-lt"/>
                <a:ea typeface="+mj-ea"/>
                <a:cs typeface="+mj-cs"/>
              </a:rPr>
              <a:t>Set Duration for each task)</a:t>
            </a:r>
            <a:br>
              <a:rPr lang="en-US" sz="3200" kern="1200" dirty="0">
                <a:solidFill>
                  <a:srgbClr val="FFFFFF"/>
                </a:solidFill>
                <a:effectLst/>
                <a:latin typeface="+mj-lt"/>
                <a:ea typeface="+mj-ea"/>
                <a:cs typeface="+mj-cs"/>
              </a:rPr>
            </a:br>
            <a:endParaRPr lang="en-US" sz="3200" kern="1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A6C22E7D-335F-D72B-A3D4-CFC61529A5E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086225" y="842097"/>
            <a:ext cx="7970255" cy="340042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229328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81EA652-8C6A-4E69-BEB9-1708094745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Triangle 9">
            <a:extLst>
              <a:ext uri="{FF2B5EF4-FFF2-40B4-BE49-F238E27FC236}">
                <a16:creationId xmlns:a16="http://schemas.microsoft.com/office/drawing/2014/main" id="{5298780A-33B9-4EA2-8F67-DE68AD6284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F488E8B-4E1E-4402-8935-D4E6C02615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6F67F7D-D68C-E9E3-1D73-BB8DFF6B06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5240" y="1050595"/>
            <a:ext cx="8074815" cy="1618489"/>
          </a:xfrm>
        </p:spPr>
        <p:txBody>
          <a:bodyPr anchor="ctr">
            <a:normAutofit/>
          </a:bodyPr>
          <a:lstStyle/>
          <a:p>
            <a:r>
              <a:rPr lang="en-US" sz="3400" b="1">
                <a:effectLst/>
                <a:latin typeface="+mn-lt"/>
                <a:ea typeface="Times New Roman" panose="02020603050405020304" pitchFamily="18" charset="0"/>
              </a:rPr>
              <a:t>Question:</a:t>
            </a:r>
            <a:r>
              <a:rPr lang="en-US" sz="3400">
                <a:effectLst/>
                <a:latin typeface="+mn-lt"/>
                <a:ea typeface="Times New Roman" panose="02020603050405020304" pitchFamily="18" charset="0"/>
              </a:rPr>
              <a:t> </a:t>
            </a:r>
            <a:r>
              <a:rPr lang="en-US" sz="3400" b="0" i="0" kern="1200">
                <a:effectLst/>
                <a:latin typeface="+mn-lt"/>
                <a:ea typeface="+mn-ea"/>
                <a:cs typeface="+mn-cs"/>
              </a:rPr>
              <a:t>How do you add a new task in Microsoft Project?</a:t>
            </a:r>
            <a:br>
              <a:rPr lang="en-US" sz="3400">
                <a:effectLst/>
                <a:latin typeface="+mn-lt"/>
                <a:ea typeface="Times New Roman" panose="02020603050405020304" pitchFamily="18" charset="0"/>
              </a:rPr>
            </a:br>
            <a:endParaRPr lang="en-US" sz="340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96E176-232D-C7FF-3969-373375F4DF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85240" y="2969469"/>
            <a:ext cx="8074815" cy="2800395"/>
          </a:xfrm>
        </p:spPr>
        <p:txBody>
          <a:bodyPr anchor="t">
            <a:normAutofit/>
          </a:bodyPr>
          <a:lstStyle/>
          <a:p>
            <a:r>
              <a:rPr lang="en-US" sz="2400" dirty="0"/>
              <a:t>To add a new task in Microsoft Project</a:t>
            </a:r>
          </a:p>
          <a:p>
            <a:pPr lvl="1"/>
            <a:r>
              <a:rPr lang="en-US" dirty="0"/>
              <a:t>Open Microsoft Project</a:t>
            </a:r>
          </a:p>
          <a:p>
            <a:pPr lvl="1"/>
            <a:r>
              <a:rPr lang="en-US" dirty="0"/>
              <a:t>Once in the default view, click on the first empty row under the Task Name column.</a:t>
            </a:r>
          </a:p>
          <a:p>
            <a:pPr lvl="1"/>
            <a:r>
              <a:rPr lang="en-US" dirty="0"/>
              <a:t>Type the task name and press enter.</a:t>
            </a:r>
          </a:p>
        </p:txBody>
      </p:sp>
    </p:spTree>
    <p:extLst>
      <p:ext uri="{BB962C8B-B14F-4D97-AF65-F5344CB8AC3E}">
        <p14:creationId xmlns:p14="http://schemas.microsoft.com/office/powerpoint/2010/main" val="3726734311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COUNT" val="3"/>
  <p:tag name="ARTICULATE_PROJECT_OPEN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E8696D5D2CAB547A2B819CF3D13AD54" ma:contentTypeVersion="5" ma:contentTypeDescription="Create a new document." ma:contentTypeScope="" ma:versionID="70173667be4261d24c13bf2edd982181">
  <xsd:schema xmlns:xsd="http://www.w3.org/2001/XMLSchema" xmlns:xs="http://www.w3.org/2001/XMLSchema" xmlns:p="http://schemas.microsoft.com/office/2006/metadata/properties" xmlns:ns2="4904e30f-f311-4c95-b380-7778ec79a101" targetNamespace="http://schemas.microsoft.com/office/2006/metadata/properties" ma:root="true" ma:fieldsID="c70e758cb33b26bdc552be7fa4bf71c4" ns2:_="">
    <xsd:import namespace="4904e30f-f311-4c95-b380-7778ec79a10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904e30f-f311-4c95-b380-7778ec79a10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1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2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1EE2344-720D-4EA3-9E64-32D1425FFAF6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E53A5D0B-841F-4210-BEF6-36FEA16A643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4CB8962-F588-47BB-9081-FD7208903A7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904e30f-f311-4c95-b380-7778ec79a10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268</TotalTime>
  <Words>96</Words>
  <Application>Microsoft Office PowerPoint</Application>
  <PresentationFormat>Widescreen</PresentationFormat>
  <Paragraphs>13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Office Theme</vt:lpstr>
      <vt:lpstr>CEIS298 Module 3</vt:lpstr>
      <vt:lpstr>(Create a new project) </vt:lpstr>
      <vt:lpstr>(Add tasks) </vt:lpstr>
      <vt:lpstr>(Set dependencies) </vt:lpstr>
      <vt:lpstr>(Set Duration for each task) </vt:lpstr>
      <vt:lpstr>Question: How do you add a new task in Microsoft Project?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CEIS101 Module 1</dc:title>
  <dc:creator>William Sullivan</dc:creator>
  <cp:lastModifiedBy>Anita Woods</cp:lastModifiedBy>
  <cp:revision>50</cp:revision>
  <dcterms:created xsi:type="dcterms:W3CDTF">2018-12-20T22:43:36Z</dcterms:created>
  <dcterms:modified xsi:type="dcterms:W3CDTF">2025-03-20T17:42:36Z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0x010100DE8696D5D2CAB547A2B819CF3D13AD54</vt:lpwstr>
  </property>
  <property fmtid="{D5CDD505-2E9C-101B-9397-08002B2CF9AE}" pid="3" name="ArticulateGUID">
    <vt:lpwstr>A1A0B8FD-1AE8-44B8-AC17-7FF99318F840</vt:lpwstr>
  </property>
  <property fmtid="{D5CDD505-2E9C-101B-9397-08002B2CF9AE}" pid="4" name="ArticulatePath">
    <vt:lpwstr>TECH301 Project Template Module 4 Deliverable</vt:lpwstr>
  </property>
</Properties>
</file>